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Black"/>
      <p:bold r:id="rId43"/>
      <p:boldItalic r:id="rId44"/>
    </p:embeddedFont>
    <p:embeddedFont>
      <p:font typeface="Roboto"/>
      <p:regular r:id="rId45"/>
      <p:bold r:id="rId46"/>
      <p:italic r:id="rId47"/>
      <p:boldItalic r:id="rId48"/>
    </p:embeddedFont>
    <p:embeddedFont>
      <p:font typeface="Roboto Medium"/>
      <p:regular r:id="rId49"/>
      <p:bold r:id="rId50"/>
      <p:italic r:id="rId51"/>
      <p:boldItalic r:id="rId52"/>
    </p:embeddedFont>
    <p:embeddedFont>
      <p:font typeface="Fira Sans Extra Condensed Medium"/>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9C2DA9-4413-4948-AFCA-785C354A2721}">
  <a:tblStyle styleId="{BF9C2DA9-4413-4948-AFCA-785C354A27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FiraSansExtraCondensedMedium-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FiraSansExtraCondensedMedium-italic.fntdata"/><Relationship Id="rId10" Type="http://schemas.openxmlformats.org/officeDocument/2006/relationships/slide" Target="slides/slide4.xml"/><Relationship Id="rId54" Type="http://schemas.openxmlformats.org/officeDocument/2006/relationships/font" Target="fonts/FiraSansExtraCondensedMedium-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FiraSansExtraCondensed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c168ac1530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c168ac153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Bonjour à tous,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Aujourd’hui, nous allons vous présenter notre projet sur d’architecture donnée avec Binance dans le cadre de notre formation Data Engineering chez DataScientest.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rPr lang="en"/>
              <a:t>Afin de mieux comprendre notre architecture, voici une idée du volume de données pour  une paire donnée:</a:t>
            </a:r>
            <a:endParaRPr/>
          </a:p>
          <a:p>
            <a:pPr indent="-317500" lvl="0" marL="457200" rtl="0" algn="l">
              <a:spcBef>
                <a:spcPts val="0"/>
              </a:spcBef>
              <a:spcAft>
                <a:spcPts val="0"/>
              </a:spcAft>
              <a:buSzPts val="1400"/>
              <a:buChar char="-"/>
            </a:pPr>
            <a:r>
              <a:rPr lang="en"/>
              <a:t>Si on prends </a:t>
            </a:r>
            <a:r>
              <a:rPr b="1" lang="en"/>
              <a:t>des entrées journalière</a:t>
            </a:r>
            <a:r>
              <a:rPr lang="en"/>
              <a:t>, soit le prix du </a:t>
            </a:r>
            <a:r>
              <a:rPr b="1" lang="en"/>
              <a:t>BTCUSDT</a:t>
            </a:r>
            <a:r>
              <a:rPr lang="en"/>
              <a:t> pour une journée, </a:t>
            </a:r>
            <a:r>
              <a:rPr b="1" lang="en"/>
              <a:t>sur 3 ans</a:t>
            </a:r>
            <a:r>
              <a:rPr lang="en"/>
              <a:t>, nous pourrions obtenir jusqu’à 1000 entrées journalière,</a:t>
            </a:r>
            <a:endParaRPr/>
          </a:p>
          <a:p>
            <a:pPr indent="-317500" lvl="0" marL="457200" rtl="0" algn="l">
              <a:spcBef>
                <a:spcPts val="0"/>
              </a:spcBef>
              <a:spcAft>
                <a:spcPts val="0"/>
              </a:spcAft>
              <a:buSzPts val="1400"/>
              <a:buChar char="-"/>
            </a:pPr>
            <a:r>
              <a:rPr lang="en"/>
              <a:t>En secondes, cela représente plus de </a:t>
            </a:r>
            <a:r>
              <a:rPr b="1" lang="en"/>
              <a:t>1200 entrées pour 2h de données</a:t>
            </a:r>
            <a:r>
              <a:rPr lang="en"/>
              <a:t>,</a:t>
            </a:r>
            <a:endParaRPr/>
          </a:p>
          <a:p>
            <a:pPr indent="-317500" lvl="0" marL="457200" rtl="0" algn="l">
              <a:spcBef>
                <a:spcPts val="0"/>
              </a:spcBef>
              <a:spcAft>
                <a:spcPts val="0"/>
              </a:spcAft>
              <a:buSzPts val="1400"/>
              <a:buChar char="-"/>
            </a:pPr>
            <a:r>
              <a:rPr lang="en"/>
              <a:t>Au total, pour ce projet, nous pensons projeter jusqu’à </a:t>
            </a:r>
            <a:r>
              <a:rPr b="1" lang="en"/>
              <a:t>2200 entrées</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rPr lang="en"/>
              <a:t>Notre architecture repose </a:t>
            </a:r>
            <a:r>
              <a:rPr b="1" lang="en"/>
              <a:t>quatre piliers</a:t>
            </a:r>
            <a:r>
              <a:rPr lang="en"/>
              <a:t>:</a:t>
            </a:r>
            <a:endParaRPr/>
          </a:p>
          <a:p>
            <a:pPr indent="-317500" lvl="0" marL="457200" rtl="0" algn="l">
              <a:spcBef>
                <a:spcPts val="0"/>
              </a:spcBef>
              <a:spcAft>
                <a:spcPts val="0"/>
              </a:spcAft>
              <a:buSzPts val="1400"/>
              <a:buChar char="-"/>
            </a:pPr>
            <a:r>
              <a:rPr b="1" lang="en"/>
              <a:t>Binance</a:t>
            </a:r>
            <a:r>
              <a:rPr lang="en"/>
              <a:t>, qui fournit les données financières,</a:t>
            </a:r>
            <a:endParaRPr/>
          </a:p>
          <a:p>
            <a:pPr indent="-317500" lvl="0" marL="457200" rtl="0" algn="l">
              <a:spcBef>
                <a:spcPts val="0"/>
              </a:spcBef>
              <a:spcAft>
                <a:spcPts val="0"/>
              </a:spcAft>
              <a:buSzPts val="1400"/>
              <a:buChar char="-"/>
            </a:pPr>
            <a:r>
              <a:rPr b="1" lang="en"/>
              <a:t>MongoDB</a:t>
            </a:r>
            <a:r>
              <a:rPr lang="en"/>
              <a:t>, qui est la solution la plus optimale pour stocker nos données,</a:t>
            </a:r>
            <a:endParaRPr/>
          </a:p>
          <a:p>
            <a:pPr indent="-317500" lvl="0" marL="457200" rtl="0" algn="l">
              <a:spcBef>
                <a:spcPts val="0"/>
              </a:spcBef>
              <a:spcAft>
                <a:spcPts val="0"/>
              </a:spcAft>
              <a:buSzPts val="1400"/>
              <a:buChar char="-"/>
            </a:pPr>
            <a:r>
              <a:rPr b="1" lang="en"/>
              <a:t>Kafka</a:t>
            </a:r>
            <a:r>
              <a:rPr lang="en"/>
              <a:t>, qui  permet de </a:t>
            </a:r>
            <a:r>
              <a:rPr lang="en"/>
              <a:t>gérer les flux de données en continu,</a:t>
            </a:r>
            <a:endParaRPr/>
          </a:p>
          <a:p>
            <a:pPr indent="-317500" lvl="0" marL="457200" rtl="0" algn="l">
              <a:spcBef>
                <a:spcPts val="0"/>
              </a:spcBef>
              <a:spcAft>
                <a:spcPts val="0"/>
              </a:spcAft>
              <a:buSzPts val="1400"/>
              <a:buChar char="-"/>
            </a:pPr>
            <a:r>
              <a:rPr b="1" lang="en"/>
              <a:t>FastAPI</a:t>
            </a:r>
            <a:r>
              <a:rPr lang="en"/>
              <a:t> pour accéder à ces mêmes données.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8ca1d52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8ca1d52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rPr lang="en"/>
              <a:t>Notre architecture de données traite l’information en trois étapes:</a:t>
            </a:r>
            <a:endParaRPr/>
          </a:p>
          <a:p>
            <a:pPr indent="-317500" lvl="0" marL="457200" rtl="0" algn="l">
              <a:spcBef>
                <a:spcPts val="0"/>
              </a:spcBef>
              <a:spcAft>
                <a:spcPts val="0"/>
              </a:spcAft>
              <a:buSzPts val="1400"/>
              <a:buChar char="-"/>
            </a:pPr>
            <a:r>
              <a:rPr lang="en"/>
              <a:t>L’</a:t>
            </a:r>
            <a:r>
              <a:rPr b="1" lang="en"/>
              <a:t>extraction </a:t>
            </a:r>
            <a:r>
              <a:rPr lang="en"/>
              <a:t>des données de Binance,</a:t>
            </a:r>
            <a:endParaRPr/>
          </a:p>
          <a:p>
            <a:pPr indent="-317500" lvl="0" marL="457200" rtl="0" algn="l">
              <a:spcBef>
                <a:spcPts val="0"/>
              </a:spcBef>
              <a:spcAft>
                <a:spcPts val="0"/>
              </a:spcAft>
              <a:buSzPts val="1400"/>
              <a:buChar char="-"/>
            </a:pPr>
            <a:r>
              <a:rPr lang="en"/>
              <a:t>Le </a:t>
            </a:r>
            <a:r>
              <a:rPr b="1" lang="en"/>
              <a:t>Loading</a:t>
            </a:r>
            <a:r>
              <a:rPr lang="en"/>
              <a:t>, qui consiste à </a:t>
            </a:r>
            <a:r>
              <a:rPr b="1" lang="en"/>
              <a:t>charger les données depuis notre extraction</a:t>
            </a:r>
            <a:r>
              <a:rPr lang="en"/>
              <a:t> pour qu’elle soit </a:t>
            </a:r>
            <a:r>
              <a:rPr b="1" lang="en"/>
              <a:t>utilisable</a:t>
            </a:r>
            <a:r>
              <a:rPr lang="en"/>
              <a:t> et </a:t>
            </a:r>
            <a:r>
              <a:rPr b="1" lang="en"/>
              <a:t>accessible</a:t>
            </a:r>
            <a:r>
              <a:rPr lang="en"/>
              <a:t> via </a:t>
            </a:r>
            <a:r>
              <a:rPr b="1" lang="en"/>
              <a:t>API,</a:t>
            </a:r>
            <a:endParaRPr b="1"/>
          </a:p>
          <a:p>
            <a:pPr indent="-317500" lvl="0" marL="457200" rtl="0" algn="l">
              <a:spcBef>
                <a:spcPts val="0"/>
              </a:spcBef>
              <a:spcAft>
                <a:spcPts val="0"/>
              </a:spcAft>
              <a:buSzPts val="1400"/>
              <a:buChar char="-"/>
            </a:pPr>
            <a:r>
              <a:rPr lang="en"/>
              <a:t>Une dernière partie concerne la </a:t>
            </a:r>
            <a:r>
              <a:rPr b="1" lang="en"/>
              <a:t>transformation</a:t>
            </a:r>
            <a:r>
              <a:rPr lang="en"/>
              <a:t> des d</a:t>
            </a:r>
            <a:r>
              <a:rPr b="1" lang="en"/>
              <a:t>onnées appelées via API</a:t>
            </a:r>
            <a:r>
              <a:rPr lang="en"/>
              <a:t> pour pouvoir </a:t>
            </a:r>
            <a:r>
              <a:rPr b="1" lang="en"/>
              <a:t>être </a:t>
            </a:r>
            <a:r>
              <a:rPr b="1" lang="en"/>
              <a:t>consommées.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c168ac1530_0_5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c168ac15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Sofia</a:t>
            </a:r>
            <a:endParaRPr/>
          </a:p>
          <a:p>
            <a:pPr indent="-317500" lvl="1" marL="914400" rtl="0" algn="l">
              <a:spcBef>
                <a:spcPts val="0"/>
              </a:spcBef>
              <a:spcAft>
                <a:spcPts val="0"/>
              </a:spcAft>
              <a:buSzPts val="1400"/>
              <a:buChar char="-"/>
            </a:pPr>
            <a:r>
              <a:rPr lang="en"/>
              <a:t>Donc ces trois étapes s’articulent autour de deux flux principaux, le </a:t>
            </a:r>
            <a:r>
              <a:rPr b="1" lang="en"/>
              <a:t>Flux historique</a:t>
            </a:r>
            <a:r>
              <a:rPr lang="en"/>
              <a:t> et </a:t>
            </a:r>
            <a:r>
              <a:rPr b="1" lang="en"/>
              <a:t>Flux continu</a:t>
            </a:r>
            <a:r>
              <a:rPr lang="en"/>
              <a:t>.</a:t>
            </a:r>
            <a:endParaRPr/>
          </a:p>
          <a:p>
            <a:pPr indent="-317500" lvl="1" marL="914400" rtl="0" algn="l">
              <a:spcBef>
                <a:spcPts val="0"/>
              </a:spcBef>
              <a:spcAft>
                <a:spcPts val="0"/>
              </a:spcAft>
              <a:buSzPts val="1400"/>
              <a:buChar char="-"/>
            </a:pPr>
            <a:r>
              <a:rPr lang="en"/>
              <a:t>Les deux flux utilisent l’</a:t>
            </a:r>
            <a:r>
              <a:rPr b="1" lang="en"/>
              <a:t>API de Binance </a:t>
            </a:r>
            <a:r>
              <a:rPr lang="en"/>
              <a:t>pour </a:t>
            </a:r>
            <a:r>
              <a:rPr b="1" lang="en"/>
              <a:t>extraire nos données</a:t>
            </a:r>
            <a:r>
              <a:rPr lang="en"/>
              <a:t>.</a:t>
            </a:r>
            <a:endParaRPr/>
          </a:p>
          <a:p>
            <a:pPr indent="-317500" lvl="1" marL="914400" rtl="0" algn="l">
              <a:spcBef>
                <a:spcPts val="0"/>
              </a:spcBef>
              <a:spcAft>
                <a:spcPts val="0"/>
              </a:spcAft>
              <a:buSzPts val="1400"/>
              <a:buChar char="-"/>
            </a:pPr>
            <a:r>
              <a:rPr lang="en"/>
              <a:t>La </a:t>
            </a:r>
            <a:r>
              <a:rPr lang="en"/>
              <a:t>différence</a:t>
            </a:r>
            <a:r>
              <a:rPr lang="en"/>
              <a:t> est que les </a:t>
            </a:r>
            <a:r>
              <a:rPr b="1" lang="en"/>
              <a:t>données historiques </a:t>
            </a:r>
            <a:r>
              <a:rPr lang="en"/>
              <a:t>seront </a:t>
            </a:r>
            <a:r>
              <a:rPr lang="en"/>
              <a:t>stockées</a:t>
            </a:r>
            <a:r>
              <a:rPr lang="en"/>
              <a:t> sur MongoDB qui permet un stockage de </a:t>
            </a:r>
            <a:r>
              <a:rPr b="1" lang="en"/>
              <a:t>données non-structurées</a:t>
            </a:r>
            <a:r>
              <a:rPr lang="en"/>
              <a:t> dit NoSQL. Quant aux </a:t>
            </a:r>
            <a:r>
              <a:rPr b="1" lang="en"/>
              <a:t>données en temps réel</a:t>
            </a:r>
            <a:r>
              <a:rPr lang="en"/>
              <a:t>, elles seront </a:t>
            </a:r>
            <a:r>
              <a:rPr lang="en"/>
              <a:t>récupérées</a:t>
            </a:r>
            <a:r>
              <a:rPr lang="en"/>
              <a:t> sur </a:t>
            </a:r>
            <a:r>
              <a:rPr b="1" lang="en"/>
              <a:t>Kafka </a:t>
            </a:r>
            <a:r>
              <a:rPr lang="en"/>
              <a:t>qui est bien conçu à cet usage.</a:t>
            </a:r>
            <a:endParaRPr/>
          </a:p>
          <a:p>
            <a:pPr indent="-317500" lvl="1" marL="914400" rtl="0" algn="l">
              <a:spcBef>
                <a:spcPts val="0"/>
              </a:spcBef>
              <a:spcAft>
                <a:spcPts val="0"/>
              </a:spcAft>
              <a:buSzPts val="1400"/>
              <a:buChar char="-"/>
            </a:pPr>
            <a:r>
              <a:rPr lang="en"/>
              <a:t>Les flux sont </a:t>
            </a:r>
            <a:r>
              <a:rPr b="1" lang="en"/>
              <a:t>accessibles</a:t>
            </a:r>
            <a:r>
              <a:rPr lang="en"/>
              <a:t> via notre API développée via </a:t>
            </a:r>
            <a:r>
              <a:rPr b="1" lang="en"/>
              <a:t>FastAPI</a:t>
            </a:r>
            <a:r>
              <a:rPr lang="en"/>
              <a:t>, qui est un framework web de développement d’</a:t>
            </a:r>
            <a:r>
              <a:rPr b="1" lang="en"/>
              <a:t>API REST</a:t>
            </a:r>
            <a:r>
              <a:rPr lang="en"/>
              <a:t>ful en </a:t>
            </a:r>
            <a:r>
              <a:rPr b="1" lang="en"/>
              <a:t>python</a:t>
            </a:r>
            <a:r>
              <a:rPr lang="en"/>
              <a:t>.</a:t>
            </a:r>
            <a:endParaRPr/>
          </a:p>
          <a:p>
            <a:pPr indent="-317500" lvl="1" marL="914400" rtl="0" algn="l">
              <a:spcBef>
                <a:spcPts val="0"/>
              </a:spcBef>
              <a:spcAft>
                <a:spcPts val="0"/>
              </a:spcAft>
              <a:buSzPts val="1400"/>
              <a:buChar char="-"/>
            </a:pPr>
            <a:r>
              <a:rPr lang="en"/>
              <a:t>Puis le dernier point qui concerne la transformation de données </a:t>
            </a:r>
            <a:r>
              <a:rPr lang="en"/>
              <a:t>grâce</a:t>
            </a:r>
            <a:r>
              <a:rPr lang="en"/>
              <a:t> aux bibliothèques de python, </a:t>
            </a:r>
            <a:r>
              <a:rPr b="1" lang="en"/>
              <a:t>Pandas</a:t>
            </a:r>
            <a:r>
              <a:rPr lang="en"/>
              <a:t> et </a:t>
            </a:r>
            <a:r>
              <a:rPr b="1" lang="en"/>
              <a:t>Plotly</a:t>
            </a:r>
            <a:r>
              <a:rPr lang="en"/>
              <a:t>, cette dernière permet la </a:t>
            </a:r>
            <a:r>
              <a:rPr b="1" lang="en"/>
              <a:t>visualisation</a:t>
            </a:r>
            <a:r>
              <a:rPr lang="en"/>
              <a:t> de données et la création de </a:t>
            </a:r>
            <a:r>
              <a:rPr b="1" lang="en"/>
              <a:t>dashboards de suivi.</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c168ac1530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c168ac1530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Passer en mode 3 secondes pour montrer que c’est une transition: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Dans les slides qui suivent, on va rapidement schématiser le </a:t>
            </a:r>
            <a:r>
              <a:rPr b="1" lang="en">
                <a:solidFill>
                  <a:schemeClr val="dk1"/>
                </a:solidFill>
              </a:rPr>
              <a:t>déploiement de notre application </a:t>
            </a:r>
            <a:r>
              <a:rPr lang="en">
                <a:solidFill>
                  <a:schemeClr val="dk1"/>
                </a:solidFill>
              </a:rPr>
              <a:t>en expliquant brièvement l’architecture de </a:t>
            </a:r>
            <a:r>
              <a:rPr b="1" lang="en">
                <a:solidFill>
                  <a:schemeClr val="dk1"/>
                </a:solidFill>
              </a:rPr>
              <a:t>notre API - Fast API </a:t>
            </a:r>
            <a:r>
              <a:rPr lang="en">
                <a:solidFill>
                  <a:schemeClr val="dk1"/>
                </a:solidFill>
              </a:rPr>
              <a:t>et du </a:t>
            </a:r>
            <a:r>
              <a:rPr b="1" lang="en">
                <a:solidFill>
                  <a:schemeClr val="dk1"/>
                </a:solidFill>
              </a:rPr>
              <a:t>Docker</a:t>
            </a:r>
            <a:r>
              <a:rPr lang="en">
                <a:solidFill>
                  <a:schemeClr val="dk1"/>
                </a:solidFill>
              </a:rPr>
              <a:t> et on accompagnera à la fin ces explications par une </a:t>
            </a:r>
            <a:r>
              <a:rPr b="1" lang="en">
                <a:solidFill>
                  <a:schemeClr val="dk1"/>
                </a:solidFill>
              </a:rPr>
              <a:t>vidéo démonstrative</a:t>
            </a:r>
            <a:r>
              <a:rPr lang="en">
                <a:solidFill>
                  <a:schemeClr val="dk1"/>
                </a:solidFill>
              </a:rPr>
              <a:t> pour illustrer tout ceci.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c168ac1530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c168ac1530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Sofia</a:t>
            </a:r>
            <a:endParaRPr/>
          </a:p>
          <a:p>
            <a:pPr indent="0" lvl="0" marL="0" rtl="0" algn="l">
              <a:spcBef>
                <a:spcPts val="0"/>
              </a:spcBef>
              <a:spcAft>
                <a:spcPts val="0"/>
              </a:spcAft>
              <a:buNone/>
            </a:pPr>
            <a:r>
              <a:rPr lang="en"/>
              <a:t>Pour bien comprendre comment notre application est déployée, nous allons vous expliquer notre </a:t>
            </a:r>
            <a:r>
              <a:rPr b="1" lang="en"/>
              <a:t>architecture API </a:t>
            </a:r>
            <a:r>
              <a:rPr lang="en"/>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Une </a:t>
            </a:r>
            <a:r>
              <a:rPr b="1" lang="en"/>
              <a:t>couche </a:t>
            </a:r>
            <a:r>
              <a:rPr lang="en"/>
              <a:t>correspond bien sur à l’</a:t>
            </a:r>
            <a:r>
              <a:rPr b="1" lang="en"/>
              <a:t>environnement client</a:t>
            </a:r>
            <a:r>
              <a:rPr lang="en"/>
              <a:t>, qui permet à l’utilisateur final d’</a:t>
            </a:r>
            <a:r>
              <a:rPr b="1" lang="en"/>
              <a:t>accéder à </a:t>
            </a:r>
            <a:r>
              <a:rPr lang="en"/>
              <a:t>notre </a:t>
            </a:r>
            <a:r>
              <a:rPr b="1" lang="en"/>
              <a:t>API, </a:t>
            </a:r>
            <a:r>
              <a:rPr lang="en"/>
              <a:t>et afficher les </a:t>
            </a:r>
            <a:r>
              <a:rPr lang="en"/>
              <a:t>résultats</a:t>
            </a:r>
            <a:r>
              <a:rPr lang="en"/>
              <a:t> sous</a:t>
            </a:r>
            <a:r>
              <a:rPr b="1" lang="en"/>
              <a:t> format JSON</a:t>
            </a:r>
            <a:endParaRPr b="1"/>
          </a:p>
          <a:p>
            <a:pPr indent="-317500" lvl="0" marL="457200" rtl="0" algn="l">
              <a:spcBef>
                <a:spcPts val="0"/>
              </a:spcBef>
              <a:spcAft>
                <a:spcPts val="0"/>
              </a:spcAft>
              <a:buSzPts val="1400"/>
              <a:buChar char="-"/>
            </a:pPr>
            <a:r>
              <a:rPr lang="en"/>
              <a:t>Par la suite, en background, on a la </a:t>
            </a:r>
            <a:r>
              <a:rPr b="1" lang="en"/>
              <a:t>couche API Request</a:t>
            </a:r>
            <a:r>
              <a:rPr lang="en"/>
              <a:t> qui est reliée à nos </a:t>
            </a:r>
            <a:r>
              <a:rPr b="1" lang="en"/>
              <a:t>sources de données</a:t>
            </a:r>
            <a:r>
              <a:rPr b="1" lang="en">
                <a:solidFill>
                  <a:schemeClr val="dk1"/>
                </a:solidFill>
              </a:rPr>
              <a:t> MongoDB</a:t>
            </a:r>
            <a:r>
              <a:rPr lang="en">
                <a:solidFill>
                  <a:schemeClr val="dk1"/>
                </a:solidFill>
              </a:rPr>
              <a:t> ou notre </a:t>
            </a:r>
            <a:r>
              <a:rPr b="1" lang="en">
                <a:solidFill>
                  <a:schemeClr val="dk1"/>
                </a:solidFill>
              </a:rPr>
              <a:t>Kafka </a:t>
            </a:r>
            <a:r>
              <a:rPr lang="en"/>
              <a:t>via des</a:t>
            </a:r>
            <a:r>
              <a:rPr b="1" lang="en"/>
              <a:t> requêtes HTTP.</a:t>
            </a:r>
            <a:r>
              <a:rPr lang="en"/>
              <a:t> </a:t>
            </a:r>
            <a:endParaRPr/>
          </a:p>
          <a:p>
            <a:pPr indent="-317500" lvl="1" marL="914400" rtl="0" algn="l">
              <a:spcBef>
                <a:spcPts val="0"/>
              </a:spcBef>
              <a:spcAft>
                <a:spcPts val="0"/>
              </a:spcAft>
              <a:buSzPts val="1400"/>
              <a:buChar char="-"/>
            </a:pPr>
            <a:r>
              <a:rPr lang="en"/>
              <a:t>Cette partie est composée elle </a:t>
            </a:r>
            <a:r>
              <a:rPr lang="en"/>
              <a:t>même</a:t>
            </a:r>
            <a:r>
              <a:rPr lang="en"/>
              <a:t> d’une</a:t>
            </a:r>
            <a:r>
              <a:rPr b="1" lang="en"/>
              <a:t> sous couche sécurité </a:t>
            </a:r>
            <a:r>
              <a:rPr lang="en"/>
              <a:t>qui permet l’identification mais également la création de droits selon les différents rôles,</a:t>
            </a:r>
            <a:endParaRPr/>
          </a:p>
          <a:p>
            <a:pPr indent="-317500" lvl="1" marL="914400" rtl="0" algn="l">
              <a:spcBef>
                <a:spcPts val="0"/>
              </a:spcBef>
              <a:spcAft>
                <a:spcPts val="0"/>
              </a:spcAft>
              <a:buSzPts val="1400"/>
              <a:buChar char="-"/>
            </a:pPr>
            <a:r>
              <a:rPr lang="en"/>
              <a:t>En fonction de cette couche sécurité, différentes routes ont été attribuées, qui nous permettent d’effectuer des mise à jour sur nos données cryptées dans le temps, </a:t>
            </a:r>
            <a:endParaRPr/>
          </a:p>
          <a:p>
            <a:pPr indent="0" lvl="0" marL="45720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c168ac1530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c168ac1530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Vianney</a:t>
            </a:r>
            <a:endParaRPr/>
          </a:p>
          <a:p>
            <a:pPr indent="0" lvl="0" marL="0" rtl="0" algn="l">
              <a:spcBef>
                <a:spcPts val="0"/>
              </a:spcBef>
              <a:spcAft>
                <a:spcPts val="0"/>
              </a:spcAft>
              <a:buClr>
                <a:schemeClr val="dk1"/>
              </a:buClr>
              <a:buSzPts val="1100"/>
              <a:buFont typeface="Arial"/>
              <a:buNone/>
            </a:pPr>
            <a:r>
              <a:rPr lang="en"/>
              <a:t>En ce qui concerne Docker, et donc la mise à disposition, le déploiement du projet,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alors, on ne va pas rentrer dans les détails, ce qu'il faut retenir c'est qu'on a pousuivi avec la structure en micro-service,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et que notre Docker est composé de 2 images principales, donc l'image APP et l'image FastAPI.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qui elles une fois buildées vont être déployées via le fichier yaml docker-compose, qui va orchestrer le tout avec à la fois les données live et les données historiques dans notre application.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c8ca1d52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c8ca1d52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Vianney</a:t>
            </a:r>
            <a:endParaRPr/>
          </a:p>
          <a:p>
            <a:pPr indent="0" lvl="0" marL="0" rtl="0" algn="l">
              <a:spcBef>
                <a:spcPts val="0"/>
              </a:spcBef>
              <a:spcAft>
                <a:spcPts val="0"/>
              </a:spcAft>
              <a:buClr>
                <a:schemeClr val="dk1"/>
              </a:buClr>
              <a:buSzPts val="1100"/>
              <a:buFont typeface="Arial"/>
              <a:buNone/>
            </a:pPr>
            <a:r>
              <a:rPr lang="en"/>
              <a:t>Ce manifeste compose regroupe les instructions permettant le déploiement de la structure que vous voyez sur cette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Alors on retrouve nos 2 images APP et API, mais également l'image nécessaire au fonctionnement de Kafka.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Vous pouvez voir que l'API est au cœur, c'est le point central, elle interagit avec :</a:t>
            </a:r>
            <a:endParaRPr/>
          </a:p>
          <a:p>
            <a:pPr indent="0" lvl="0" marL="0" rtl="0" algn="l">
              <a:spcBef>
                <a:spcPts val="0"/>
              </a:spcBef>
              <a:spcAft>
                <a:spcPts val="0"/>
              </a:spcAft>
              <a:buClr>
                <a:schemeClr val="dk1"/>
              </a:buClr>
              <a:buSzPts val="1100"/>
              <a:buFont typeface="Arial"/>
              <a:buNone/>
            </a:pPr>
            <a:r>
              <a:rPr lang="en"/>
              <a:t>- Binance pour la collecte des données</a:t>
            </a:r>
            <a:endParaRPr/>
          </a:p>
          <a:p>
            <a:pPr indent="0" lvl="0" marL="0" rtl="0" algn="l">
              <a:spcBef>
                <a:spcPts val="0"/>
              </a:spcBef>
              <a:spcAft>
                <a:spcPts val="0"/>
              </a:spcAft>
              <a:buClr>
                <a:schemeClr val="dk1"/>
              </a:buClr>
              <a:buSzPts val="1100"/>
              <a:buFont typeface="Arial"/>
              <a:buNone/>
            </a:pPr>
            <a:r>
              <a:rPr lang="en"/>
              <a:t>- MongoAtlas, pour le stockage et la mise à disposition des données historiques</a:t>
            </a:r>
            <a:endParaRPr/>
          </a:p>
          <a:p>
            <a:pPr indent="0" lvl="0" marL="0" rtl="0" algn="l">
              <a:spcBef>
                <a:spcPts val="0"/>
              </a:spcBef>
              <a:spcAft>
                <a:spcPts val="0"/>
              </a:spcAft>
              <a:buClr>
                <a:schemeClr val="dk1"/>
              </a:buClr>
              <a:buSzPts val="1100"/>
              <a:buFont typeface="Arial"/>
              <a:buNone/>
            </a:pPr>
            <a:r>
              <a:rPr lang="en"/>
              <a:t>- Kafka pour le streaming des données continues</a:t>
            </a:r>
            <a:endParaRPr/>
          </a:p>
          <a:p>
            <a:pPr indent="0" lvl="0" marL="0" rtl="0" algn="l">
              <a:spcBef>
                <a:spcPts val="0"/>
              </a:spcBef>
              <a:spcAft>
                <a:spcPts val="0"/>
              </a:spcAft>
              <a:buNone/>
            </a:pPr>
            <a:r>
              <a:rPr lang="en"/>
              <a:t>Et aussi bien entendu avec notre APP, qui fait l'interface entre un utilisateur web et notre API.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c168ac1530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c168ac1530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Vianney</a:t>
            </a:r>
            <a:endParaRPr/>
          </a:p>
          <a:p>
            <a:pPr indent="0" lvl="0" marL="0" rtl="0" algn="l">
              <a:spcBef>
                <a:spcPts val="0"/>
              </a:spcBef>
              <a:spcAft>
                <a:spcPts val="0"/>
              </a:spcAft>
              <a:buClr>
                <a:schemeClr val="dk1"/>
              </a:buClr>
              <a:buSzPts val="1100"/>
              <a:buFont typeface="Arial"/>
              <a:buNone/>
            </a:pPr>
            <a:r>
              <a:rPr lang="en"/>
              <a:t>On va passer maintenant à la démonstration qui se déroulera en 4 étapes.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Une première étape où on va vous parler de Docker, des différentes images et du manifeste compose pour lancer l'application.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Ensuite on va s'attarder sur la partie FastAPI, on va pouvoir montrer différentes routes via l'interface de FastAPI, ce qui va vous permettre de comprendre un peu plus en détail comment on appelle ces données dans notre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 la suite on va vous parler de Kafka, et en fait on va vous montrer comment les messages arrivent pour qu'ils soient par la suite consommés par notre application finale et que les données puissent enfin s'afficher.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Et puis pour terminer, et ça ce sera la cerise sur le gateau, on vous affichera notre application qu'on a créée avec notre équipe et où on va pouvoir vous montrer comme promis au début différentes crypto monnaies qu'on a pu stocker.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Alors pour des questions de timing et éviter les aléas du direct vous allez voir un enregistrement vidéo de la démo. Pour le fonctionnement en live de l'application, on a préféré réserver ça pour la session Q &amp; A si vous le souhaitez.</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Donc place à la démo.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c8ca1d5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c8ca1d5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c168ac1530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c168ac1530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Notre présentation se découpera en 4 étapes successives:</a:t>
            </a:r>
            <a:endParaRPr/>
          </a:p>
          <a:p>
            <a:pPr indent="-317500" lvl="0" marL="457200" rtl="0" algn="l">
              <a:spcBef>
                <a:spcPts val="0"/>
              </a:spcBef>
              <a:spcAft>
                <a:spcPts val="0"/>
              </a:spcAft>
              <a:buSzPts val="1400"/>
              <a:buChar char="-"/>
            </a:pPr>
            <a:r>
              <a:rPr lang="en"/>
              <a:t>Dans un premier temps, nous vous exposerons notre équipe et notre problématique,</a:t>
            </a:r>
            <a:endParaRPr/>
          </a:p>
          <a:p>
            <a:pPr indent="-317500" lvl="0" marL="457200" rtl="0" algn="l">
              <a:spcBef>
                <a:spcPts val="0"/>
              </a:spcBef>
              <a:spcAft>
                <a:spcPts val="0"/>
              </a:spcAft>
              <a:buSzPts val="1400"/>
              <a:buChar char="-"/>
            </a:pPr>
            <a:r>
              <a:rPr lang="en"/>
              <a:t>Par la suite, nous vous exposerons notre solution</a:t>
            </a:r>
            <a:endParaRPr/>
          </a:p>
          <a:p>
            <a:pPr indent="-317500" lvl="0" marL="457200" rtl="0" algn="l">
              <a:spcBef>
                <a:spcPts val="0"/>
              </a:spcBef>
              <a:spcAft>
                <a:spcPts val="0"/>
              </a:spcAft>
              <a:buSzPts val="1400"/>
              <a:buChar char="-"/>
            </a:pPr>
            <a:r>
              <a:rPr lang="en"/>
              <a:t>Enfin, nous ferons une démonstration de comment déployer et utiliser notre solution,</a:t>
            </a:r>
            <a:endParaRPr/>
          </a:p>
          <a:p>
            <a:pPr indent="-317500" lvl="0" marL="457200" rtl="0" algn="l">
              <a:spcBef>
                <a:spcPts val="0"/>
              </a:spcBef>
              <a:spcAft>
                <a:spcPts val="0"/>
              </a:spcAft>
              <a:buSzPts val="1400"/>
              <a:buChar char="-"/>
            </a:pPr>
            <a:r>
              <a:rPr lang="en"/>
              <a:t>Et pour terminer, nous pourrons revoir les temps forts de notre présentation et avoir une </a:t>
            </a:r>
            <a:r>
              <a:rPr lang="en"/>
              <a:t>réflexion</a:t>
            </a:r>
            <a:r>
              <a:rPr lang="en"/>
              <a:t> sur les possibles avancées.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c168ac1530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c168ac1530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Passer en mode 3 secondes pour montrer que c’est une transition.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c168ac1530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c168ac1530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Pour résumer notre présentation:</a:t>
            </a:r>
            <a:endParaRPr/>
          </a:p>
          <a:p>
            <a:pPr indent="-317500" lvl="0" marL="457200" rtl="0" algn="l">
              <a:spcBef>
                <a:spcPts val="0"/>
              </a:spcBef>
              <a:spcAft>
                <a:spcPts val="0"/>
              </a:spcAft>
              <a:buSzPts val="1400"/>
              <a:buChar char="-"/>
            </a:pPr>
            <a:r>
              <a:rPr lang="en"/>
              <a:t>Nous avons pu voir que l’utilisation de l’API Binance combiné à MongoDB et FastAPI permet d’avoir une architecture de données continue,</a:t>
            </a:r>
            <a:endParaRPr/>
          </a:p>
          <a:p>
            <a:pPr indent="-317500" lvl="0" marL="457200" rtl="0" algn="l">
              <a:spcBef>
                <a:spcPts val="0"/>
              </a:spcBef>
              <a:spcAft>
                <a:spcPts val="0"/>
              </a:spcAft>
              <a:buSzPts val="1400"/>
              <a:buChar char="-"/>
            </a:pPr>
            <a:r>
              <a:rPr lang="en"/>
              <a:t>L’utilisation de MongoDB, notamment d’Atlas, permet de stocker et d’utiliser les données avec le maximum d’efficience,</a:t>
            </a:r>
            <a:endParaRPr/>
          </a:p>
          <a:p>
            <a:pPr indent="-317500" lvl="0" marL="457200" rtl="0" algn="l">
              <a:spcBef>
                <a:spcPts val="0"/>
              </a:spcBef>
              <a:spcAft>
                <a:spcPts val="0"/>
              </a:spcAft>
              <a:buSzPts val="1400"/>
              <a:buChar char="-"/>
            </a:pPr>
            <a:r>
              <a:rPr lang="en"/>
              <a:t>L’utilisation de Docker permet un déploiement rapide de notre solution,</a:t>
            </a:r>
            <a:endParaRPr/>
          </a:p>
          <a:p>
            <a:pPr indent="-317500" lvl="0" marL="457200" rtl="0" algn="l">
              <a:spcBef>
                <a:spcPts val="0"/>
              </a:spcBef>
              <a:spcAft>
                <a:spcPts val="0"/>
              </a:spcAft>
              <a:buSzPts val="1400"/>
              <a:buChar char="-"/>
            </a:pPr>
            <a:r>
              <a:rPr lang="en"/>
              <a:t>La consommation via Dash et Plotly des données pour créer nos dashboards.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c168ac1530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c168ac1530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Bien </a:t>
            </a:r>
            <a:r>
              <a:rPr lang="en"/>
              <a:t>évidemment,</a:t>
            </a:r>
            <a:r>
              <a:rPr lang="en"/>
              <a:t> avec le temps imparti, c’était difficile d’aller plus loin.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Cependant, voici quelques points que nous aurions pu aborder:</a:t>
            </a:r>
            <a:endParaRPr/>
          </a:p>
          <a:p>
            <a:pPr indent="-317500" lvl="0" marL="457200" rtl="0" algn="l">
              <a:spcBef>
                <a:spcPts val="0"/>
              </a:spcBef>
              <a:spcAft>
                <a:spcPts val="0"/>
              </a:spcAft>
              <a:buSzPts val="1400"/>
              <a:buChar char="-"/>
            </a:pPr>
            <a:r>
              <a:rPr lang="en"/>
              <a:t>L’automatisation via Airflow des tâches tel que l’exécution des scripts à intervalle régulier, ou bien </a:t>
            </a:r>
            <a:r>
              <a:rPr lang="en"/>
              <a:t>l'enchaînement</a:t>
            </a:r>
            <a:r>
              <a:rPr lang="en"/>
              <a:t> de scripts. </a:t>
            </a:r>
            <a:r>
              <a:rPr b="1" lang="en"/>
              <a:t>On n’a pas déployé Jenkins</a:t>
            </a:r>
            <a:endParaRPr b="1"/>
          </a:p>
          <a:p>
            <a:pPr indent="-317500" lvl="0" marL="457200" rtl="0" algn="l">
              <a:spcBef>
                <a:spcPts val="0"/>
              </a:spcBef>
              <a:spcAft>
                <a:spcPts val="0"/>
              </a:spcAft>
              <a:buSzPts val="1400"/>
              <a:buChar char="-"/>
            </a:pPr>
            <a:r>
              <a:rPr lang="en"/>
              <a:t>L’emploi de plus de données, tel que des données économiques, sur du Forex, ou des commodités,</a:t>
            </a:r>
            <a:endParaRPr/>
          </a:p>
          <a:p>
            <a:pPr indent="-317500" lvl="0" marL="457200" rtl="0" algn="l">
              <a:spcBef>
                <a:spcPts val="0"/>
              </a:spcBef>
              <a:spcAft>
                <a:spcPts val="0"/>
              </a:spcAft>
              <a:buSzPts val="1400"/>
              <a:buChar char="-"/>
            </a:pPr>
            <a:r>
              <a:rPr lang="en"/>
              <a:t>L’application de Machine Learning pour forecaster les marchés financiers: on aurait pu utiliser des modèle d’auto-regression pour essayer d’avoir des projections sur les marchés financiers. On a tout de même fait un modèle qu’on peut vous exposer lors du Q&amp;A.</a:t>
            </a:r>
            <a:endParaRPr/>
          </a:p>
          <a:p>
            <a:pPr indent="-317500" lvl="0" marL="457200" rtl="0" algn="l">
              <a:spcBef>
                <a:spcPts val="0"/>
              </a:spcBef>
              <a:spcAft>
                <a:spcPts val="0"/>
              </a:spcAft>
              <a:buSzPts val="1400"/>
              <a:buChar char="-"/>
            </a:pPr>
            <a:r>
              <a:rPr lang="en"/>
              <a:t>Finalement, l’utilisation d’une solution Cloud type AWS ou AZURE pour déployer notre architecture et même l’améliorer aurait pu être utilisé. La solution aurait été judicieuse pour explorer à fond la solution Jenkins via une machine virtuelle disponible en temps voulu.</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c168ac1530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c168ac1530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c168ac1530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c168ac1530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c168ac1530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c168ac1530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c168ac1530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c168ac1530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c168ac1530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c168ac1530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c8ca1d52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c8ca1d52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Passer en mode 3 secondes pour montrer que c’est une transition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c9676bfc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c9676bfc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23900" rtl="0" algn="l">
              <a:lnSpc>
                <a:spcPct val="115000"/>
              </a:lnSpc>
              <a:spcBef>
                <a:spcPts val="0"/>
              </a:spcBef>
              <a:spcAft>
                <a:spcPts val="0"/>
              </a:spcAft>
              <a:buClr>
                <a:srgbClr val="1D1C1D"/>
              </a:buClr>
              <a:buSzPts val="1150"/>
              <a:buChar char="●"/>
            </a:pPr>
            <a:r>
              <a:rPr b="1" lang="en" sz="1150">
                <a:solidFill>
                  <a:srgbClr val="1D1C1D"/>
                </a:solidFill>
                <a:highlight>
                  <a:srgbClr val="F8F8F8"/>
                </a:highlight>
              </a:rPr>
              <a:t>Azure SQL Database</a:t>
            </a:r>
            <a:r>
              <a:rPr lang="en" sz="1150">
                <a:solidFill>
                  <a:srgbClr val="1D1C1D"/>
                </a:solidFill>
                <a:highlight>
                  <a:srgbClr val="F8F8F8"/>
                </a:highlight>
              </a:rPr>
              <a:t>: permet de créer et de gérer des bases de données relationnelles dans le cloud. Vous pouvez utiliser la réplication active/active pour avoir une haute disponibilité et tolérance aux pannes.</a:t>
            </a:r>
            <a:endParaRPr sz="1150">
              <a:solidFill>
                <a:srgbClr val="1D1C1D"/>
              </a:solidFill>
              <a:highlight>
                <a:srgbClr val="F8F8F8"/>
              </a:highlight>
            </a:endParaRPr>
          </a:p>
          <a:p>
            <a:pPr indent="-301625" lvl="0" marL="723900" rtl="0" algn="l">
              <a:lnSpc>
                <a:spcPct val="115000"/>
              </a:lnSpc>
              <a:spcBef>
                <a:spcPts val="0"/>
              </a:spcBef>
              <a:spcAft>
                <a:spcPts val="0"/>
              </a:spcAft>
              <a:buClr>
                <a:srgbClr val="1D1C1D"/>
              </a:buClr>
              <a:buSzPts val="1150"/>
              <a:buChar char="●"/>
            </a:pPr>
            <a:r>
              <a:rPr b="1" lang="en" sz="1150">
                <a:solidFill>
                  <a:srgbClr val="1D1C1D"/>
                </a:solidFill>
                <a:highlight>
                  <a:srgbClr val="F8F8F8"/>
                </a:highlight>
              </a:rPr>
              <a:t>Azure Cosmos DB:</a:t>
            </a:r>
            <a:r>
              <a:rPr lang="en" sz="1150">
                <a:solidFill>
                  <a:srgbClr val="1D1C1D"/>
                </a:solidFill>
                <a:highlight>
                  <a:srgbClr val="F8F8F8"/>
                </a:highlight>
              </a:rPr>
              <a:t> est une base de données multimodèle distribuée globalement qui offre un faible latence et une haute disponibilité.</a:t>
            </a:r>
            <a:endParaRPr sz="1150">
              <a:solidFill>
                <a:srgbClr val="1D1C1D"/>
              </a:solidFill>
              <a:highlight>
                <a:srgbClr val="F8F8F8"/>
              </a:highlight>
            </a:endParaRPr>
          </a:p>
          <a:p>
            <a:pPr indent="-301625" lvl="0" marL="723900" rtl="0" algn="l">
              <a:lnSpc>
                <a:spcPct val="115000"/>
              </a:lnSpc>
              <a:spcBef>
                <a:spcPts val="0"/>
              </a:spcBef>
              <a:spcAft>
                <a:spcPts val="0"/>
              </a:spcAft>
              <a:buClr>
                <a:srgbClr val="1D1C1D"/>
              </a:buClr>
              <a:buSzPts val="1150"/>
              <a:buChar char="●"/>
            </a:pPr>
            <a:r>
              <a:rPr b="1" lang="en" sz="1150">
                <a:solidFill>
                  <a:srgbClr val="1D1C1D"/>
                </a:solidFill>
                <a:highlight>
                  <a:srgbClr val="F8F8F8"/>
                </a:highlight>
              </a:rPr>
              <a:t>Azure Cache for Redis:</a:t>
            </a:r>
            <a:r>
              <a:rPr lang="en" sz="1150">
                <a:solidFill>
                  <a:srgbClr val="1D1C1D"/>
                </a:solidFill>
                <a:highlight>
                  <a:srgbClr val="F8F8F8"/>
                </a:highlight>
              </a:rPr>
              <a:t> est un cache en mémoire hautement disponible qui peut être utilisé pour stocker des données financières en temps réel.</a:t>
            </a:r>
            <a:endParaRPr sz="1150">
              <a:solidFill>
                <a:srgbClr val="1D1C1D"/>
              </a:solidFill>
              <a:highlight>
                <a:srgbClr val="F8F8F8"/>
              </a:highlight>
            </a:endParaRPr>
          </a:p>
          <a:p>
            <a:pPr indent="-301625" lvl="0" marL="723900" rtl="0" algn="l">
              <a:lnSpc>
                <a:spcPct val="115000"/>
              </a:lnSpc>
              <a:spcBef>
                <a:spcPts val="0"/>
              </a:spcBef>
              <a:spcAft>
                <a:spcPts val="0"/>
              </a:spcAft>
              <a:buClr>
                <a:srgbClr val="1D1C1D"/>
              </a:buClr>
              <a:buSzPts val="1150"/>
              <a:buChar char="●"/>
            </a:pPr>
            <a:r>
              <a:rPr b="1" lang="en" sz="1150">
                <a:solidFill>
                  <a:srgbClr val="1D1C1D"/>
                </a:solidFill>
                <a:highlight>
                  <a:srgbClr val="F8F8F8"/>
                </a:highlight>
              </a:rPr>
              <a:t>Azure Stream Analytics:</a:t>
            </a:r>
            <a:r>
              <a:rPr lang="en" sz="1150">
                <a:solidFill>
                  <a:srgbClr val="1D1C1D"/>
                </a:solidFill>
                <a:highlight>
                  <a:srgbClr val="F8F8F8"/>
                </a:highlight>
              </a:rPr>
              <a:t> permet de traiter et d’analyser les données en temps réel provenant de sources de données diverses, y compris les données financières.</a:t>
            </a:r>
            <a:endParaRPr sz="1150">
              <a:solidFill>
                <a:srgbClr val="1D1C1D"/>
              </a:solidFill>
              <a:highlight>
                <a:srgbClr val="F8F8F8"/>
              </a:highlight>
            </a:endParaRPr>
          </a:p>
          <a:p>
            <a:pPr indent="-301625" lvl="0" marL="723900" rtl="0" algn="l">
              <a:lnSpc>
                <a:spcPct val="115000"/>
              </a:lnSpc>
              <a:spcBef>
                <a:spcPts val="0"/>
              </a:spcBef>
              <a:spcAft>
                <a:spcPts val="0"/>
              </a:spcAft>
              <a:buClr>
                <a:srgbClr val="1D1C1D"/>
              </a:buClr>
              <a:buSzPts val="1150"/>
              <a:buChar char="●"/>
            </a:pPr>
            <a:r>
              <a:rPr b="1" lang="en" sz="1150">
                <a:solidFill>
                  <a:srgbClr val="1D1C1D"/>
                </a:solidFill>
                <a:highlight>
                  <a:srgbClr val="F8F8F8"/>
                </a:highlight>
              </a:rPr>
              <a:t>Azure Data Lake Storage: </a:t>
            </a:r>
            <a:r>
              <a:rPr lang="en" sz="1150">
                <a:solidFill>
                  <a:srgbClr val="1D1C1D"/>
                </a:solidFill>
                <a:highlight>
                  <a:srgbClr val="F8F8F8"/>
                </a:highlight>
              </a:rPr>
              <a:t>est un service de stockage de données évolutif et sécurisé qui peut être utilisé pour stocker et analyser les données financières à grande échelle.</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9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rPr lang="en"/>
              <a:t>Notre architecture de données traite l’information en trois étapes:</a:t>
            </a:r>
            <a:endParaRPr/>
          </a:p>
          <a:p>
            <a:pPr indent="-317500" lvl="0" marL="457200" rtl="0" algn="l">
              <a:spcBef>
                <a:spcPts val="0"/>
              </a:spcBef>
              <a:spcAft>
                <a:spcPts val="0"/>
              </a:spcAft>
              <a:buSzPts val="1400"/>
              <a:buChar char="-"/>
            </a:pPr>
            <a:r>
              <a:rPr lang="en"/>
              <a:t>L’extraction des données de Binances,</a:t>
            </a:r>
            <a:endParaRPr/>
          </a:p>
          <a:p>
            <a:pPr indent="-317500" lvl="0" marL="457200" rtl="0" algn="l">
              <a:spcBef>
                <a:spcPts val="0"/>
              </a:spcBef>
              <a:spcAft>
                <a:spcPts val="0"/>
              </a:spcAft>
              <a:buSzPts val="1400"/>
              <a:buChar char="-"/>
            </a:pPr>
            <a:r>
              <a:rPr lang="en"/>
              <a:t>Le stockage, qui consiste donc à stocker les informations issues de Binance vers notre méthode de stockage de données,</a:t>
            </a:r>
            <a:endParaRPr/>
          </a:p>
          <a:p>
            <a:pPr indent="-317500" lvl="0" marL="457200" rtl="0" algn="l">
              <a:spcBef>
                <a:spcPts val="0"/>
              </a:spcBef>
              <a:spcAft>
                <a:spcPts val="0"/>
              </a:spcAft>
              <a:buSzPts val="1400"/>
              <a:buChar char="-"/>
            </a:pPr>
            <a:r>
              <a:rPr lang="en"/>
              <a:t>Une dernière partie concerne la transformation des données appelées via API pour pouvoir être consommée.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Commentaire:</a:t>
            </a:r>
            <a:endParaRPr/>
          </a:p>
          <a:p>
            <a:pPr indent="-317500" lvl="0" marL="457200" rtl="0" algn="l">
              <a:spcBef>
                <a:spcPts val="0"/>
              </a:spcBef>
              <a:spcAft>
                <a:spcPts val="0"/>
              </a:spcAft>
              <a:buSzPts val="1400"/>
              <a:buChar char="-"/>
            </a:pPr>
            <a:r>
              <a:rPr lang="en"/>
              <a:t>Jenkins permet de lancer l’extraction et le stockage des données de manière régulière.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c9676bfce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c9676bfce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Nom de collection = nom de la </a:t>
            </a:r>
            <a:r>
              <a:rPr lang="en"/>
              <a:t>paire fréquence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c168ac153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c168ac153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c9676bfce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c9676bfce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c9676bfce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c9676bfce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c9676bfcec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c9676bfcec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Notre équipe pluridisciplinaire se compose de 4 membres:</a:t>
            </a:r>
            <a:endParaRPr/>
          </a:p>
          <a:p>
            <a:pPr indent="-317500" lvl="0" marL="457200" rtl="0" algn="l">
              <a:spcBef>
                <a:spcPts val="0"/>
              </a:spcBef>
              <a:spcAft>
                <a:spcPts val="0"/>
              </a:spcAft>
              <a:buSzPts val="1400"/>
              <a:buChar char="-"/>
            </a:pPr>
            <a:r>
              <a:rPr lang="en"/>
              <a:t>Sofia, qui est notre experte </a:t>
            </a:r>
            <a:r>
              <a:rPr lang="en"/>
              <a:t>data science,</a:t>
            </a:r>
            <a:endParaRPr/>
          </a:p>
          <a:p>
            <a:pPr indent="-317500" lvl="0" marL="457200" rtl="0" algn="l">
              <a:spcBef>
                <a:spcPts val="0"/>
              </a:spcBef>
              <a:spcAft>
                <a:spcPts val="0"/>
              </a:spcAft>
              <a:buSzPts val="1400"/>
              <a:buChar char="-"/>
            </a:pPr>
            <a:r>
              <a:rPr lang="en"/>
              <a:t>Vianney, qui apportera sa touche web à l’équipe,</a:t>
            </a:r>
            <a:endParaRPr/>
          </a:p>
          <a:p>
            <a:pPr indent="-317500" lvl="0" marL="457200" rtl="0" algn="l">
              <a:spcBef>
                <a:spcPts val="0"/>
              </a:spcBef>
              <a:spcAft>
                <a:spcPts val="0"/>
              </a:spcAft>
              <a:buSzPts val="1400"/>
              <a:buChar char="-"/>
            </a:pPr>
            <a:r>
              <a:rPr lang="en"/>
              <a:t>Marouane, dont </a:t>
            </a:r>
            <a:r>
              <a:rPr lang="en"/>
              <a:t>l'expérience</a:t>
            </a:r>
            <a:r>
              <a:rPr lang="en"/>
              <a:t> en finance nous permet de consolider ce projet,</a:t>
            </a:r>
            <a:endParaRPr/>
          </a:p>
          <a:p>
            <a:pPr indent="-317500" lvl="0" marL="457200" rtl="0" algn="l">
              <a:spcBef>
                <a:spcPts val="0"/>
              </a:spcBef>
              <a:spcAft>
                <a:spcPts val="0"/>
              </a:spcAft>
              <a:buSzPts val="1400"/>
              <a:buChar char="-"/>
            </a:pPr>
            <a:r>
              <a:rPr lang="en"/>
              <a:t>Et Kevin dont </a:t>
            </a:r>
            <a:r>
              <a:rPr lang="en"/>
              <a:t>l'expérience</a:t>
            </a:r>
            <a:r>
              <a:rPr lang="en"/>
              <a:t> en gestion de projet permet d’organiser les idées et les avancées.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L’Objectif de ce </a:t>
            </a:r>
            <a:r>
              <a:rPr lang="en"/>
              <a:t>projet est</a:t>
            </a:r>
            <a:r>
              <a:rPr lang="en"/>
              <a:t> de créer une </a:t>
            </a:r>
            <a:r>
              <a:rPr b="1" lang="en"/>
              <a:t>architecture de données pour du trading algorithmique</a:t>
            </a:r>
            <a:r>
              <a:rPr lang="en"/>
              <a:t>. Autrement dit, </a:t>
            </a:r>
            <a:r>
              <a:rPr b="1" lang="en"/>
              <a:t>comment obtenir de manière pérenne de la donnée pour pouvoir passer des ordres sur les marchés des cryptos de manière automatisée</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168ac1530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c168ac15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La </a:t>
            </a:r>
            <a:r>
              <a:rPr b="1" lang="en"/>
              <a:t>problématique principale</a:t>
            </a:r>
            <a:r>
              <a:rPr lang="en"/>
              <a:t> aujourd’hui </a:t>
            </a:r>
            <a:r>
              <a:rPr b="1" lang="en"/>
              <a:t>autour du trading algorithmique</a:t>
            </a:r>
            <a:r>
              <a:rPr lang="en"/>
              <a:t> est la </a:t>
            </a:r>
            <a:r>
              <a:rPr b="1" lang="en"/>
              <a:t>continuité de la donnée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a:t>
            </a:r>
            <a:r>
              <a:rPr b="1" lang="en"/>
              <a:t>continuité de la donnée</a:t>
            </a:r>
            <a:r>
              <a:rPr lang="en"/>
              <a:t> consiste à </a:t>
            </a:r>
            <a:r>
              <a:rPr b="1" lang="en"/>
              <a:t>avoir accès de manière organisée et rapide à de la donnée</a:t>
            </a:r>
            <a:r>
              <a:rPr lang="en"/>
              <a:t>, dans notre cas, </a:t>
            </a:r>
            <a:r>
              <a:rPr b="1" lang="en"/>
              <a:t>financière</a:t>
            </a:r>
            <a:r>
              <a:rPr lang="en"/>
              <a:t> puisqu’on parle des </a:t>
            </a:r>
            <a:r>
              <a:rPr b="1" lang="en"/>
              <a:t>prix des cryptomonnaies.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Avec l’émergence du </a:t>
            </a:r>
            <a:r>
              <a:rPr b="1" lang="en"/>
              <a:t>trading algorithmique</a:t>
            </a:r>
            <a:r>
              <a:rPr lang="en"/>
              <a:t>, l’augmentation des données, existant de </a:t>
            </a:r>
            <a:r>
              <a:rPr b="1" lang="en"/>
              <a:t>manière disséminés</a:t>
            </a:r>
            <a:r>
              <a:rPr lang="en"/>
              <a:t>, rend la continuité de cette donnée difficile.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Et de ce fait, </a:t>
            </a:r>
            <a:r>
              <a:rPr b="1" lang="en"/>
              <a:t>construire des modèles financiers</a:t>
            </a:r>
            <a:r>
              <a:rPr lang="en"/>
              <a:t> faisant appel à plusieurs sources de données devient un</a:t>
            </a:r>
            <a:r>
              <a:rPr b="1" lang="en"/>
              <a:t> véritable challenge</a:t>
            </a:r>
            <a:r>
              <a:rPr lang="en"/>
              <a:t>, à la fois </a:t>
            </a:r>
            <a:r>
              <a:rPr b="1" lang="en"/>
              <a:t>technique puisqu’il nécessite des compétences clés</a:t>
            </a:r>
            <a:r>
              <a:rPr lang="en"/>
              <a:t>, mais </a:t>
            </a:r>
            <a:r>
              <a:rPr b="1" lang="en"/>
              <a:t>business puisque cela peut couter très chers en temps et ressources (création d’OPEX).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Et c’est un </a:t>
            </a:r>
            <a:r>
              <a:rPr b="1" lang="en"/>
              <a:t>problème omniprésent</a:t>
            </a:r>
            <a:r>
              <a:rPr lang="en"/>
              <a:t>, puisqu’on sait que le marché du trading algorithmique </a:t>
            </a:r>
            <a:r>
              <a:rPr lang="en"/>
              <a:t>connaît</a:t>
            </a:r>
            <a:r>
              <a:rPr lang="en"/>
              <a:t> une </a:t>
            </a:r>
            <a:r>
              <a:rPr b="1" lang="en"/>
              <a:t>croissance à deux chiffres (12.7%).</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 des solutions pour répondre à ce problème est d’avoir une </a:t>
            </a:r>
            <a:r>
              <a:rPr b="1" lang="en"/>
              <a:t>architecture de données</a:t>
            </a:r>
            <a:r>
              <a:rPr lang="en"/>
              <a:t>, </a:t>
            </a:r>
            <a:r>
              <a:rPr b="1" lang="en"/>
              <a:t>simple à déployer</a:t>
            </a:r>
            <a:r>
              <a:rPr lang="en"/>
              <a:t>, permettant l’accès à de la donnée financière sans interruption.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Notre architecture permettrait alors d’avoir accès à la fois à de la </a:t>
            </a:r>
            <a:r>
              <a:rPr b="1" lang="en"/>
              <a:t>donnée historique</a:t>
            </a:r>
            <a:r>
              <a:rPr lang="en"/>
              <a:t> et de la </a:t>
            </a:r>
            <a:r>
              <a:rPr b="1" lang="en"/>
              <a:t>donnée en direct</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168ac1530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168ac1530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Voici une représentation du résultat final de notre travail.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Dans notre projet, l’affichage doit pouvoir extraire les prix de chaque cryptomonnaie. Lorsque qu’on parle de prix, on parle des prix d’ouverture, fermeture, le plus, le plus bas, qui donne ces </a:t>
            </a:r>
            <a:r>
              <a:rPr lang="en"/>
              <a:t>bâtons</a:t>
            </a:r>
            <a:r>
              <a:rPr lang="en"/>
              <a:t> rouges et verts qui s’appellent chandelier japonais.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doit également pouvoir afficher les volumes, dans la partie basse du graphique, qui correspond au nombre d’ordre d’achat-vente effectuée à un moment donné.</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168ac153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168ac153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Passer en mode 3 secondes pour montrer que c’est une transition.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8" name="Google Shape;68;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9" name="Google Shape;69;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1"/>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2"/>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8" name="Google Shape;18;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 name="Google Shape;25;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4"/>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 name="Google Shape;31;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 name="Google Shape;39;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6"/>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6" name="Google Shape;46;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7" name="Google Shape;47;p7"/>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0" name="Google Shape;50;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6" name="Google Shape;56;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8" name="Google Shape;58;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9"/>
          <p:cNvPicPr preferRelativeResize="0"/>
          <p:nvPr/>
        </p:nvPicPr>
        <p:blipFill>
          <a:blip r:embed="rId2">
            <a:alphaModFix/>
          </a:blip>
          <a:stretch>
            <a:fillRect/>
          </a:stretch>
        </p:blipFill>
        <p:spPr>
          <a:xfrm>
            <a:off x="154400" y="4660575"/>
            <a:ext cx="335850" cy="335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64" name="Google Shape;64;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65" name="Google Shape;65;p10"/>
          <p:cNvPicPr preferRelativeResize="0"/>
          <p:nvPr/>
        </p:nvPicPr>
        <p:blipFill>
          <a:blip r:embed="rId2">
            <a:alphaModFix/>
          </a:blip>
          <a:stretch>
            <a:fillRect/>
          </a:stretch>
        </p:blipFill>
        <p:spPr>
          <a:xfrm>
            <a:off x="8261125" y="4752250"/>
            <a:ext cx="335850" cy="335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6.png"/><Relationship Id="rId7"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23.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7.png"/><Relationship Id="rId9"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drive.google.com/file/d/1N-AY4sH96O49U2yg_Dvo3bNKhiJkFygc/view"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4.jpg"/><Relationship Id="rId6" Type="http://schemas.openxmlformats.org/officeDocument/2006/relationships/image" Target="../media/image31.jpg"/><Relationship Id="rId7" Type="http://schemas.openxmlformats.org/officeDocument/2006/relationships/image" Target="../media/image34.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2.png"/><Relationship Id="rId11" Type="http://schemas.openxmlformats.org/officeDocument/2006/relationships/image" Target="../media/image44.png"/><Relationship Id="rId10" Type="http://schemas.openxmlformats.org/officeDocument/2006/relationships/image" Target="../media/image39.png"/><Relationship Id="rId12" Type="http://schemas.openxmlformats.org/officeDocument/2006/relationships/image" Target="../media/image45.png"/><Relationship Id="rId9"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22.jp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9" name="Google Shape;79;p1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Architecture Donnée avec Binance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de données pour une paire donnée</a:t>
            </a:r>
            <a:endParaRPr/>
          </a:p>
        </p:txBody>
      </p:sp>
      <p:cxnSp>
        <p:nvCxnSpPr>
          <p:cNvPr id="179" name="Google Shape;179;p22"/>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80" name="Google Shape;180;p22"/>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/jour</a:t>
            </a:r>
            <a:endParaRPr sz="1700">
              <a:solidFill>
                <a:schemeClr val="dk1"/>
              </a:solidFill>
            </a:endParaRPr>
          </a:p>
        </p:txBody>
      </p:sp>
      <p:sp>
        <p:nvSpPr>
          <p:cNvPr id="181" name="Google Shape;181;p22"/>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chemeClr val="dk2"/>
                </a:solidFill>
              </a:rPr>
              <a:t>1000 entrées</a:t>
            </a:r>
            <a:r>
              <a:rPr lang="en" sz="1200">
                <a:solidFill>
                  <a:schemeClr val="dk2"/>
                </a:solidFill>
              </a:rPr>
              <a:t> pour </a:t>
            </a:r>
            <a:r>
              <a:rPr b="1" lang="en" sz="1200">
                <a:solidFill>
                  <a:schemeClr val="dk2"/>
                </a:solidFill>
              </a:rPr>
              <a:t>3 ans </a:t>
            </a:r>
            <a:r>
              <a:rPr lang="en" sz="1200">
                <a:solidFill>
                  <a:schemeClr val="dk2"/>
                </a:solidFill>
              </a:rPr>
              <a:t>de données</a:t>
            </a:r>
            <a:endParaRPr sz="1200">
              <a:solidFill>
                <a:schemeClr val="dk2"/>
              </a:solidFill>
            </a:endParaRPr>
          </a:p>
        </p:txBody>
      </p:sp>
      <p:cxnSp>
        <p:nvCxnSpPr>
          <p:cNvPr id="182" name="Google Shape;182;p22"/>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83" name="Google Shape;183;p22"/>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/secondes</a:t>
            </a:r>
            <a:endParaRPr sz="1700">
              <a:solidFill>
                <a:schemeClr val="dk1"/>
              </a:solidFill>
            </a:endParaRPr>
          </a:p>
        </p:txBody>
      </p:sp>
      <p:sp>
        <p:nvSpPr>
          <p:cNvPr id="184" name="Google Shape;184;p22"/>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Jusqu’à </a:t>
            </a:r>
            <a:r>
              <a:rPr b="1" lang="en" sz="1200">
                <a:solidFill>
                  <a:schemeClr val="dk2"/>
                </a:solidFill>
              </a:rPr>
              <a:t>1200 entrées</a:t>
            </a:r>
            <a:r>
              <a:rPr lang="en" sz="1200">
                <a:solidFill>
                  <a:schemeClr val="dk2"/>
                </a:solidFill>
              </a:rPr>
              <a:t> pour </a:t>
            </a:r>
            <a:r>
              <a:rPr b="1" lang="en" sz="1200">
                <a:solidFill>
                  <a:schemeClr val="dk2"/>
                </a:solidFill>
              </a:rPr>
              <a:t>2h</a:t>
            </a:r>
            <a:r>
              <a:rPr lang="en" sz="1200">
                <a:solidFill>
                  <a:schemeClr val="dk2"/>
                </a:solidFill>
              </a:rPr>
              <a:t> de données</a:t>
            </a:r>
            <a:endParaRPr sz="1200">
              <a:solidFill>
                <a:schemeClr val="dk2"/>
              </a:solidFill>
            </a:endParaRPr>
          </a:p>
        </p:txBody>
      </p:sp>
      <p:cxnSp>
        <p:nvCxnSpPr>
          <p:cNvPr id="185" name="Google Shape;185;p22"/>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86" name="Google Shape;186;p22"/>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Total</a:t>
            </a:r>
            <a:endParaRPr sz="1700">
              <a:solidFill>
                <a:schemeClr val="dk1"/>
              </a:solidFill>
            </a:endParaRPr>
          </a:p>
        </p:txBody>
      </p:sp>
      <p:sp>
        <p:nvSpPr>
          <p:cNvPr id="187" name="Google Shape;187;p22"/>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Jusqu’à </a:t>
            </a:r>
            <a:r>
              <a:rPr b="1" lang="en" sz="1200">
                <a:solidFill>
                  <a:schemeClr val="dk2"/>
                </a:solidFill>
              </a:rPr>
              <a:t>2200 entrées </a:t>
            </a:r>
            <a:r>
              <a:rPr lang="en" sz="1200">
                <a:solidFill>
                  <a:schemeClr val="dk2"/>
                </a:solidFill>
              </a:rPr>
              <a:t>pour données </a:t>
            </a:r>
            <a:r>
              <a:rPr b="1" lang="en" sz="1200">
                <a:solidFill>
                  <a:schemeClr val="dk2"/>
                </a:solidFill>
              </a:rPr>
              <a:t>totales</a:t>
            </a:r>
            <a:endParaRPr b="1" sz="1200">
              <a:solidFill>
                <a:schemeClr val="dk2"/>
              </a:solidFill>
            </a:endParaRPr>
          </a:p>
        </p:txBody>
      </p:sp>
      <p:grpSp>
        <p:nvGrpSpPr>
          <p:cNvPr id="188" name="Google Shape;188;p22"/>
          <p:cNvGrpSpPr/>
          <p:nvPr/>
        </p:nvGrpSpPr>
        <p:grpSpPr>
          <a:xfrm>
            <a:off x="929030" y="3219673"/>
            <a:ext cx="6993309" cy="1520400"/>
            <a:chOff x="929030" y="3219673"/>
            <a:chExt cx="6993309" cy="1520400"/>
          </a:xfrm>
        </p:grpSpPr>
        <p:cxnSp>
          <p:nvCxnSpPr>
            <p:cNvPr id="189" name="Google Shape;189;p22"/>
            <p:cNvCxnSpPr>
              <a:stCxn id="190" idx="6"/>
              <a:endCxn id="191"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90" name="Google Shape;190;p22"/>
            <p:cNvSpPr/>
            <p:nvPr/>
          </p:nvSpPr>
          <p:spPr>
            <a:xfrm>
              <a:off x="929030" y="3675557"/>
              <a:ext cx="608700" cy="608700"/>
            </a:xfrm>
            <a:prstGeom prst="ellipse">
              <a:avLst/>
            </a:prstGeom>
            <a:solidFill>
              <a:schemeClr val="dk1"/>
            </a:solidFill>
            <a:ln>
              <a:noFill/>
            </a:ln>
            <a:effectLst>
              <a:reflection blurRad="0" dir="5400000" dist="38100" endA="0" endPos="30000" fadeDir="5400012" kx="0" rotWithShape="0" algn="bl" stA="4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421283" y="3431305"/>
              <a:ext cx="1097100" cy="1097100"/>
            </a:xfrm>
            <a:prstGeom prst="ellipse">
              <a:avLst/>
            </a:prstGeom>
            <a:solidFill>
              <a:schemeClr val="dk1"/>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401939" y="3219673"/>
              <a:ext cx="1520400" cy="1520400"/>
            </a:xfrm>
            <a:prstGeom prst="ellipse">
              <a:avLst/>
            </a:prstGeom>
            <a:solidFill>
              <a:schemeClr val="dk1"/>
            </a:solidFill>
            <a:ln>
              <a:noFill/>
            </a:ln>
            <a:effectLst>
              <a:reflection blurRad="0" dir="5400000" dist="38100" endA="0" endPos="30000" fadeDir="5400012" kx="0" rotWithShape="0" algn="bl" stA="4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2"/>
          <p:cNvSpPr txBox="1"/>
          <p:nvPr/>
        </p:nvSpPr>
        <p:spPr>
          <a:xfrm>
            <a:off x="907100" y="3795225"/>
            <a:ext cx="62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1000</a:t>
            </a:r>
            <a:endParaRPr b="1" sz="1200">
              <a:solidFill>
                <a:schemeClr val="lt1"/>
              </a:solidFill>
              <a:latin typeface="Roboto"/>
              <a:ea typeface="Roboto"/>
              <a:cs typeface="Roboto"/>
              <a:sym typeface="Roboto"/>
            </a:endParaRPr>
          </a:p>
        </p:txBody>
      </p:sp>
      <p:sp>
        <p:nvSpPr>
          <p:cNvPr id="195" name="Google Shape;195;p22"/>
          <p:cNvSpPr txBox="1"/>
          <p:nvPr/>
        </p:nvSpPr>
        <p:spPr>
          <a:xfrm>
            <a:off x="3665825" y="3795225"/>
            <a:ext cx="5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1200</a:t>
            </a:r>
            <a:endParaRPr b="1" sz="1200">
              <a:solidFill>
                <a:schemeClr val="lt1"/>
              </a:solidFill>
              <a:latin typeface="Roboto"/>
              <a:ea typeface="Roboto"/>
              <a:cs typeface="Roboto"/>
              <a:sym typeface="Roboto"/>
            </a:endParaRPr>
          </a:p>
        </p:txBody>
      </p:sp>
      <p:sp>
        <p:nvSpPr>
          <p:cNvPr id="196" name="Google Shape;196;p22"/>
          <p:cNvSpPr txBox="1"/>
          <p:nvPr/>
        </p:nvSpPr>
        <p:spPr>
          <a:xfrm>
            <a:off x="6842475" y="3795225"/>
            <a:ext cx="62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2200</a:t>
            </a:r>
            <a:endParaRPr b="1" sz="12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202" name="Google Shape;202;p23"/>
          <p:cNvSpPr txBox="1"/>
          <p:nvPr>
            <p:ph type="title"/>
          </p:nvPr>
        </p:nvSpPr>
        <p:spPr>
          <a:xfrm>
            <a:off x="490250" y="488250"/>
            <a:ext cx="8116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Notre stack:</a:t>
            </a:r>
            <a:endParaRPr/>
          </a:p>
          <a:p>
            <a:pPr indent="0" lvl="0" marL="0" rtl="0" algn="l">
              <a:spcBef>
                <a:spcPts val="0"/>
              </a:spcBef>
              <a:spcAft>
                <a:spcPts val="0"/>
              </a:spcAft>
              <a:buNone/>
            </a:pPr>
            <a:r>
              <a:rPr lang="en" sz="3400"/>
              <a:t>Binance + MongoDB + Kafka + FastAPI</a:t>
            </a:r>
            <a:endParaRPr sz="3400"/>
          </a:p>
        </p:txBody>
      </p:sp>
      <p:sp>
        <p:nvSpPr>
          <p:cNvPr id="203" name="Google Shape;203;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23"/>
          <p:cNvPicPr preferRelativeResize="0"/>
          <p:nvPr/>
        </p:nvPicPr>
        <p:blipFill>
          <a:blip r:embed="rId4">
            <a:alphaModFix/>
          </a:blip>
          <a:stretch>
            <a:fillRect/>
          </a:stretch>
        </p:blipFill>
        <p:spPr>
          <a:xfrm>
            <a:off x="1033075" y="3353825"/>
            <a:ext cx="681425" cy="681425"/>
          </a:xfrm>
          <a:prstGeom prst="rect">
            <a:avLst/>
          </a:prstGeom>
          <a:noFill/>
          <a:ln>
            <a:noFill/>
          </a:ln>
        </p:spPr>
      </p:pic>
      <p:pic>
        <p:nvPicPr>
          <p:cNvPr id="205" name="Google Shape;205;p23"/>
          <p:cNvPicPr preferRelativeResize="0"/>
          <p:nvPr/>
        </p:nvPicPr>
        <p:blipFill>
          <a:blip r:embed="rId5">
            <a:alphaModFix/>
          </a:blip>
          <a:stretch>
            <a:fillRect/>
          </a:stretch>
        </p:blipFill>
        <p:spPr>
          <a:xfrm>
            <a:off x="3178000" y="3353825"/>
            <a:ext cx="783875" cy="783875"/>
          </a:xfrm>
          <a:prstGeom prst="rect">
            <a:avLst/>
          </a:prstGeom>
          <a:noFill/>
          <a:ln>
            <a:noFill/>
          </a:ln>
        </p:spPr>
      </p:pic>
      <p:pic>
        <p:nvPicPr>
          <p:cNvPr id="206" name="Google Shape;206;p23"/>
          <p:cNvPicPr preferRelativeResize="0"/>
          <p:nvPr/>
        </p:nvPicPr>
        <p:blipFill>
          <a:blip r:embed="rId6">
            <a:alphaModFix/>
          </a:blip>
          <a:stretch>
            <a:fillRect/>
          </a:stretch>
        </p:blipFill>
        <p:spPr>
          <a:xfrm>
            <a:off x="6816742" y="3265913"/>
            <a:ext cx="935350" cy="857251"/>
          </a:xfrm>
          <a:prstGeom prst="rect">
            <a:avLst/>
          </a:prstGeom>
          <a:noFill/>
          <a:ln>
            <a:noFill/>
          </a:ln>
        </p:spPr>
      </p:pic>
      <p:pic>
        <p:nvPicPr>
          <p:cNvPr id="207" name="Google Shape;207;p23"/>
          <p:cNvPicPr preferRelativeResize="0"/>
          <p:nvPr/>
        </p:nvPicPr>
        <p:blipFill>
          <a:blip r:embed="rId7">
            <a:alphaModFix/>
          </a:blip>
          <a:stretch>
            <a:fillRect/>
          </a:stretch>
        </p:blipFill>
        <p:spPr>
          <a:xfrm>
            <a:off x="5235158" y="3300400"/>
            <a:ext cx="548700" cy="8907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24"/>
          <p:cNvCxnSpPr>
            <a:endCxn id="213" idx="1"/>
          </p:cNvCxnSpPr>
          <p:nvPr/>
        </p:nvCxnSpPr>
        <p:spPr>
          <a:xfrm>
            <a:off x="6396915" y="2654112"/>
            <a:ext cx="600" cy="8856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4"/>
          <p:cNvCxnSpPr>
            <a:endCxn id="215" idx="1"/>
          </p:cNvCxnSpPr>
          <p:nvPr/>
        </p:nvCxnSpPr>
        <p:spPr>
          <a:xfrm>
            <a:off x="6385223" y="1066757"/>
            <a:ext cx="12600" cy="10560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Architecture simple…</a:t>
            </a:r>
            <a:endParaRPr sz="2800"/>
          </a:p>
        </p:txBody>
      </p:sp>
      <p:sp>
        <p:nvSpPr>
          <p:cNvPr id="217" name="Google Shape;217;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Notre architecture données repose sur</a:t>
            </a:r>
            <a:r>
              <a:rPr b="1" lang="en" sz="1400"/>
              <a:t> 3 étapes clés</a:t>
            </a:r>
            <a:r>
              <a:rPr lang="en" sz="1400"/>
              <a:t>:</a:t>
            </a:r>
            <a:endParaRPr sz="1400"/>
          </a:p>
          <a:p>
            <a:pPr indent="-317500" lvl="0" marL="457200" rtl="0" algn="l">
              <a:spcBef>
                <a:spcPts val="1600"/>
              </a:spcBef>
              <a:spcAft>
                <a:spcPts val="0"/>
              </a:spcAft>
              <a:buSzPts val="1400"/>
              <a:buChar char="-"/>
            </a:pPr>
            <a:r>
              <a:rPr b="1" lang="en" sz="1400"/>
              <a:t>L’Extraction</a:t>
            </a:r>
            <a:r>
              <a:rPr lang="en" sz="1400"/>
              <a:t> des données</a:t>
            </a:r>
            <a:endParaRPr sz="1400"/>
          </a:p>
          <a:p>
            <a:pPr indent="-317500" lvl="0" marL="457200" rtl="0" algn="l">
              <a:spcBef>
                <a:spcPts val="0"/>
              </a:spcBef>
              <a:spcAft>
                <a:spcPts val="0"/>
              </a:spcAft>
              <a:buSzPts val="1400"/>
              <a:buChar char="-"/>
            </a:pPr>
            <a:r>
              <a:rPr b="1" lang="en" sz="1400"/>
              <a:t>Loading</a:t>
            </a:r>
            <a:r>
              <a:rPr lang="en" sz="1400"/>
              <a:t> qui consiste à </a:t>
            </a:r>
            <a:r>
              <a:rPr b="1" lang="en" sz="1400"/>
              <a:t>charger les données</a:t>
            </a:r>
            <a:r>
              <a:rPr lang="en" sz="1400"/>
              <a:t> pour consommation</a:t>
            </a:r>
            <a:endParaRPr sz="1400"/>
          </a:p>
          <a:p>
            <a:pPr indent="-317500" lvl="0" marL="457200" rtl="0" algn="l">
              <a:spcBef>
                <a:spcPts val="0"/>
              </a:spcBef>
              <a:spcAft>
                <a:spcPts val="0"/>
              </a:spcAft>
              <a:buSzPts val="1400"/>
              <a:buChar char="-"/>
            </a:pPr>
            <a:r>
              <a:rPr b="1" lang="en" sz="1400"/>
              <a:t>Transformation</a:t>
            </a:r>
            <a:r>
              <a:rPr lang="en" sz="1400"/>
              <a:t> qui met les données au </a:t>
            </a:r>
            <a:r>
              <a:rPr b="1" lang="en" sz="1400"/>
              <a:t>format voulu</a:t>
            </a:r>
            <a:endParaRPr b="1" sz="1400"/>
          </a:p>
        </p:txBody>
      </p:sp>
      <p:grpSp>
        <p:nvGrpSpPr>
          <p:cNvPr id="218" name="Google Shape;218;p24"/>
          <p:cNvGrpSpPr/>
          <p:nvPr/>
        </p:nvGrpSpPr>
        <p:grpSpPr>
          <a:xfrm>
            <a:off x="4877123" y="2122607"/>
            <a:ext cx="3040800" cy="562200"/>
            <a:chOff x="4877123" y="1714495"/>
            <a:chExt cx="3040800" cy="562200"/>
          </a:xfrm>
        </p:grpSpPr>
        <p:sp>
          <p:nvSpPr>
            <p:cNvPr id="215" name="Google Shape;215;p24"/>
            <p:cNvSpPr/>
            <p:nvPr/>
          </p:nvSpPr>
          <p:spPr>
            <a:xfrm rot="5403671">
              <a:off x="6116573" y="475495"/>
              <a:ext cx="561900" cy="3040200"/>
            </a:xfrm>
            <a:prstGeom prst="roundRect">
              <a:avLst>
                <a:gd fmla="val 50000" name="adj"/>
              </a:avLst>
            </a:prstGeom>
            <a:solidFill>
              <a:srgbClr val="0D5D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4977924" y="18085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220" name="Google Shape;220;p24"/>
            <p:cNvSpPr txBox="1"/>
            <p:nvPr/>
          </p:nvSpPr>
          <p:spPr>
            <a:xfrm rot="442">
              <a:off x="5345974" y="1803221"/>
              <a:ext cx="23343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Load</a:t>
              </a:r>
              <a:endParaRPr b="1" sz="1200">
                <a:solidFill>
                  <a:srgbClr val="FFFFFF"/>
                </a:solidFill>
                <a:latin typeface="Roboto"/>
                <a:ea typeface="Roboto"/>
                <a:cs typeface="Roboto"/>
                <a:sym typeface="Roboto"/>
              </a:endParaRPr>
            </a:p>
          </p:txBody>
        </p:sp>
      </p:grpSp>
      <p:grpSp>
        <p:nvGrpSpPr>
          <p:cNvPr id="221" name="Google Shape;221;p24"/>
          <p:cNvGrpSpPr/>
          <p:nvPr/>
        </p:nvGrpSpPr>
        <p:grpSpPr>
          <a:xfrm>
            <a:off x="4877415" y="3539712"/>
            <a:ext cx="3040200" cy="561600"/>
            <a:chOff x="4877415" y="3006312"/>
            <a:chExt cx="3040200" cy="561600"/>
          </a:xfrm>
        </p:grpSpPr>
        <p:sp>
          <p:nvSpPr>
            <p:cNvPr id="213" name="Google Shape;213;p24"/>
            <p:cNvSpPr/>
            <p:nvPr/>
          </p:nvSpPr>
          <p:spPr>
            <a:xfrm rot="5400000">
              <a:off x="6116715" y="1767012"/>
              <a:ext cx="561600" cy="30402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4977917" y="3100062"/>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223" name="Google Shape;223;p24"/>
            <p:cNvSpPr txBox="1"/>
            <p:nvPr/>
          </p:nvSpPr>
          <p:spPr>
            <a:xfrm rot="-440">
              <a:off x="5342374" y="3090462"/>
              <a:ext cx="23415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Transformation</a:t>
              </a:r>
              <a:endParaRPr b="1" sz="1200">
                <a:solidFill>
                  <a:srgbClr val="FFFFFF"/>
                </a:solidFill>
                <a:latin typeface="Roboto"/>
                <a:ea typeface="Roboto"/>
                <a:cs typeface="Roboto"/>
                <a:sym typeface="Roboto"/>
              </a:endParaRPr>
            </a:p>
          </p:txBody>
        </p:sp>
      </p:grpSp>
      <p:grpSp>
        <p:nvGrpSpPr>
          <p:cNvPr id="224" name="Google Shape;224;p24"/>
          <p:cNvGrpSpPr/>
          <p:nvPr/>
        </p:nvGrpSpPr>
        <p:grpSpPr>
          <a:xfrm>
            <a:off x="4877564" y="706101"/>
            <a:ext cx="3039900" cy="561600"/>
            <a:chOff x="1046802" y="3012101"/>
            <a:chExt cx="3039900" cy="561600"/>
          </a:xfrm>
        </p:grpSpPr>
        <p:sp>
          <p:nvSpPr>
            <p:cNvPr id="225" name="Google Shape;225;p24"/>
            <p:cNvSpPr/>
            <p:nvPr/>
          </p:nvSpPr>
          <p:spPr>
            <a:xfrm rot="5400000">
              <a:off x="2285952" y="1772951"/>
              <a:ext cx="561600" cy="3039900"/>
            </a:xfrm>
            <a:prstGeom prst="roundRect">
              <a:avLst>
                <a:gd fmla="val 50000" name="adj"/>
              </a:avLst>
            </a:prstGeom>
            <a:solidFill>
              <a:srgbClr val="0944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txBox="1"/>
            <p:nvPr/>
          </p:nvSpPr>
          <p:spPr>
            <a:xfrm>
              <a:off x="1537836" y="3101192"/>
              <a:ext cx="23322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oboto"/>
                  <a:ea typeface="Roboto"/>
                  <a:cs typeface="Roboto"/>
                  <a:sym typeface="Roboto"/>
                </a:rPr>
                <a:t>Extract</a:t>
              </a:r>
              <a:endParaRPr b="1" sz="1600">
                <a:solidFill>
                  <a:srgbClr val="FFFFFF"/>
                </a:solidFill>
                <a:latin typeface="Roboto"/>
                <a:ea typeface="Roboto"/>
                <a:cs typeface="Roboto"/>
                <a:sym typeface="Roboto"/>
              </a:endParaRPr>
            </a:p>
          </p:txBody>
        </p:sp>
        <p:sp>
          <p:nvSpPr>
            <p:cNvPr id="227" name="Google Shape;227;p24"/>
            <p:cNvSpPr/>
            <p:nvPr/>
          </p:nvSpPr>
          <p:spPr>
            <a:xfrm>
              <a:off x="1163727" y="31000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grpSp>
      <p:sp>
        <p:nvSpPr>
          <p:cNvPr id="228" name="Google Shape;228;p24"/>
          <p:cNvSpPr txBox="1"/>
          <p:nvPr/>
        </p:nvSpPr>
        <p:spPr>
          <a:xfrm>
            <a:off x="5108225" y="1343900"/>
            <a:ext cx="2575200" cy="3504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Extraction des données via l’api de Binance à partir d’une paire (ie. BTCUSDT)</a:t>
            </a:r>
            <a:endParaRPr b="1" sz="800">
              <a:latin typeface="Roboto"/>
              <a:ea typeface="Roboto"/>
              <a:cs typeface="Roboto"/>
              <a:sym typeface="Roboto"/>
            </a:endParaRPr>
          </a:p>
        </p:txBody>
      </p:sp>
      <p:sp>
        <p:nvSpPr>
          <p:cNvPr id="229" name="Google Shape;229;p24"/>
          <p:cNvSpPr txBox="1"/>
          <p:nvPr/>
        </p:nvSpPr>
        <p:spPr>
          <a:xfrm>
            <a:off x="5108225" y="2752888"/>
            <a:ext cx="2575200" cy="507300"/>
          </a:xfrm>
          <a:prstGeom prst="rect">
            <a:avLst/>
          </a:prstGeom>
          <a:solidFill>
            <a:srgbClr val="FAFAFA"/>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Préparation des données et accessibilité via API</a:t>
            </a:r>
            <a:endParaRPr b="1" sz="800">
              <a:latin typeface="Roboto"/>
              <a:ea typeface="Roboto"/>
              <a:cs typeface="Roboto"/>
              <a:sym typeface="Roboto"/>
            </a:endParaRPr>
          </a:p>
        </p:txBody>
      </p:sp>
      <p:sp>
        <p:nvSpPr>
          <p:cNvPr id="230" name="Google Shape;230;p24"/>
          <p:cNvSpPr txBox="1"/>
          <p:nvPr/>
        </p:nvSpPr>
        <p:spPr>
          <a:xfrm>
            <a:off x="5108225" y="4173175"/>
            <a:ext cx="2575200" cy="3099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Transformation des données via scripts</a:t>
            </a:r>
            <a:endParaRPr b="1" sz="800">
              <a:latin typeface="Roboto"/>
              <a:ea typeface="Roboto"/>
              <a:cs typeface="Roboto"/>
              <a:sym typeface="Roboto"/>
            </a:endParaRPr>
          </a:p>
        </p:txBody>
      </p:sp>
      <p:sp>
        <p:nvSpPr>
          <p:cNvPr id="231" name="Google Shape;231;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p:nvPr/>
        </p:nvSpPr>
        <p:spPr>
          <a:xfrm>
            <a:off x="6493213" y="2201325"/>
            <a:ext cx="1066200" cy="1713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243175" y="3203225"/>
            <a:ext cx="6191400" cy="731400"/>
          </a:xfrm>
          <a:prstGeom prst="flowChartAlternateProcess">
            <a:avLst/>
          </a:prstGeom>
          <a:gradFill>
            <a:gsLst>
              <a:gs pos="0">
                <a:srgbClr val="D9D9D9"/>
              </a:gs>
              <a:gs pos="64000">
                <a:srgbClr val="B7B7B7"/>
              </a:gs>
              <a:gs pos="100000">
                <a:srgbClr val="B7B7B7"/>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243300" y="2201325"/>
            <a:ext cx="6191400" cy="731400"/>
          </a:xfrm>
          <a:prstGeom prst="flowChartAlternateProcess">
            <a:avLst/>
          </a:prstGeom>
          <a:gradFill>
            <a:gsLst>
              <a:gs pos="0">
                <a:srgbClr val="BFBFBF"/>
              </a:gs>
              <a:gs pos="64000">
                <a:srgbClr val="999999"/>
              </a:gs>
              <a:gs pos="100000">
                <a:srgbClr val="73737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divisée en un flux de </a:t>
            </a:r>
            <a:r>
              <a:rPr lang="en"/>
              <a:t>données</a:t>
            </a:r>
            <a:r>
              <a:rPr lang="en"/>
              <a:t> historiques et un flux continu.</a:t>
            </a:r>
            <a:endParaRPr/>
          </a:p>
        </p:txBody>
      </p:sp>
      <p:grpSp>
        <p:nvGrpSpPr>
          <p:cNvPr id="240" name="Google Shape;240;p25"/>
          <p:cNvGrpSpPr/>
          <p:nvPr/>
        </p:nvGrpSpPr>
        <p:grpSpPr>
          <a:xfrm>
            <a:off x="3547888" y="1919100"/>
            <a:ext cx="765900" cy="2880900"/>
            <a:chOff x="3947225" y="1919100"/>
            <a:chExt cx="765900" cy="2880900"/>
          </a:xfrm>
        </p:grpSpPr>
        <p:sp>
          <p:nvSpPr>
            <p:cNvPr id="241" name="Google Shape;241;p25"/>
            <p:cNvSpPr/>
            <p:nvPr/>
          </p:nvSpPr>
          <p:spPr>
            <a:xfrm rot="5400000">
              <a:off x="2889725" y="2976600"/>
              <a:ext cx="2880900" cy="765900"/>
            </a:xfrm>
            <a:prstGeom prst="roundRect">
              <a:avLst>
                <a:gd fmla="val 50000" name="adj"/>
              </a:avLst>
            </a:prstGeom>
            <a:solidFill>
              <a:srgbClr val="0D5DDF">
                <a:alpha val="36900"/>
              </a:srgbClr>
            </a:solidFill>
            <a:ln>
              <a:noFill/>
            </a:ln>
            <a:effectLst>
              <a:reflection blurRad="0" dir="5400000" dist="38100" endA="0" endPos="30000" fadeDir="5400012" kx="0" rotWithShape="0" algn="bl" stA="36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 name="Google Shape;242;p25"/>
            <p:cNvSpPr/>
            <p:nvPr/>
          </p:nvSpPr>
          <p:spPr>
            <a:xfrm>
              <a:off x="4143124" y="4271855"/>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grpSp>
      <p:grpSp>
        <p:nvGrpSpPr>
          <p:cNvPr id="243" name="Google Shape;243;p25"/>
          <p:cNvGrpSpPr/>
          <p:nvPr/>
        </p:nvGrpSpPr>
        <p:grpSpPr>
          <a:xfrm>
            <a:off x="5668800" y="1919100"/>
            <a:ext cx="765900" cy="2880900"/>
            <a:chOff x="4603400" y="1919100"/>
            <a:chExt cx="765900" cy="2880900"/>
          </a:xfrm>
        </p:grpSpPr>
        <p:sp>
          <p:nvSpPr>
            <p:cNvPr id="244" name="Google Shape;244;p25"/>
            <p:cNvSpPr/>
            <p:nvPr/>
          </p:nvSpPr>
          <p:spPr>
            <a:xfrm rot="5400000">
              <a:off x="3545900" y="2976600"/>
              <a:ext cx="2880900" cy="765900"/>
            </a:xfrm>
            <a:prstGeom prst="roundRect">
              <a:avLst>
                <a:gd fmla="val 50000" name="adj"/>
              </a:avLst>
            </a:prstGeom>
            <a:solidFill>
              <a:srgbClr val="307BF3"/>
            </a:solidFill>
            <a:ln>
              <a:noFill/>
            </a:ln>
            <a:effectLst>
              <a:reflection blurRad="0" dir="5400000" dist="38100" endA="0" endPos="30000" fadeDir="5400012" kx="0" rotWithShape="0" algn="bl" stA="36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5" name="Google Shape;245;p25"/>
            <p:cNvSpPr/>
            <p:nvPr/>
          </p:nvSpPr>
          <p:spPr>
            <a:xfrm>
              <a:off x="4799292" y="4295412"/>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grpSp>
      <p:grpSp>
        <p:nvGrpSpPr>
          <p:cNvPr id="246" name="Google Shape;246;p25"/>
          <p:cNvGrpSpPr/>
          <p:nvPr/>
        </p:nvGrpSpPr>
        <p:grpSpPr>
          <a:xfrm>
            <a:off x="1350775" y="1919100"/>
            <a:ext cx="765900" cy="2880900"/>
            <a:chOff x="588775" y="1919100"/>
            <a:chExt cx="765900" cy="2880900"/>
          </a:xfrm>
        </p:grpSpPr>
        <p:sp>
          <p:nvSpPr>
            <p:cNvPr id="247" name="Google Shape;247;p25"/>
            <p:cNvSpPr/>
            <p:nvPr/>
          </p:nvSpPr>
          <p:spPr>
            <a:xfrm rot="5400000">
              <a:off x="-468725" y="2976600"/>
              <a:ext cx="2880900" cy="765900"/>
            </a:xfrm>
            <a:prstGeom prst="roundRect">
              <a:avLst>
                <a:gd fmla="val 50000" name="adj"/>
              </a:avLst>
            </a:prstGeom>
            <a:solidFill>
              <a:srgbClr val="0944A1">
                <a:alpha val="38100"/>
              </a:srgbClr>
            </a:solidFill>
            <a:ln>
              <a:noFill/>
            </a:ln>
            <a:effectLst>
              <a:reflection blurRad="0" dir="5400000" dist="38100" endA="0" endPos="30000" fadeDir="5400012" kx="0" rotWithShape="0" algn="bl" stA="3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775125" y="42718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grpSp>
      <p:sp>
        <p:nvSpPr>
          <p:cNvPr id="249" name="Google Shape;249;p25"/>
          <p:cNvSpPr/>
          <p:nvPr/>
        </p:nvSpPr>
        <p:spPr>
          <a:xfrm rot="-5400000">
            <a:off x="365063" y="2079563"/>
            <a:ext cx="733775" cy="977300"/>
          </a:xfrm>
          <a:prstGeom prst="flowChartOffpageConnector">
            <a:avLst/>
          </a:prstGeom>
          <a:solidFill>
            <a:srgbClr val="A4C2F4"/>
          </a:solidFill>
          <a:ln>
            <a:noFill/>
          </a:ln>
        </p:spPr>
        <p:txBody>
          <a:bodyPr anchorCtr="0" anchor="ctr" bIns="0" lIns="91425" spcFirstLastPara="1" rIns="91425" wrap="square" tIns="0">
            <a:noAutofit/>
          </a:bodyPr>
          <a:lstStyle/>
          <a:p>
            <a:pPr indent="0" lvl="0" marL="0" rtl="0" algn="l">
              <a:spcBef>
                <a:spcPts val="0"/>
              </a:spcBef>
              <a:spcAft>
                <a:spcPts val="0"/>
              </a:spcAft>
              <a:buNone/>
            </a:pPr>
            <a:r>
              <a:t/>
            </a:r>
            <a:endParaRPr/>
          </a:p>
        </p:txBody>
      </p:sp>
      <p:sp>
        <p:nvSpPr>
          <p:cNvPr id="250" name="Google Shape;250;p25"/>
          <p:cNvSpPr/>
          <p:nvPr/>
        </p:nvSpPr>
        <p:spPr>
          <a:xfrm rot="-5400000">
            <a:off x="387363" y="3059113"/>
            <a:ext cx="731525" cy="1019650"/>
          </a:xfrm>
          <a:prstGeom prst="flowChartOffpageConnector">
            <a:avLst/>
          </a:prstGeom>
          <a:solidFill>
            <a:srgbClr val="6D9EEB"/>
          </a:solidFill>
          <a:ln>
            <a:noFill/>
          </a:ln>
        </p:spPr>
        <p:txBody>
          <a:bodyPr anchorCtr="0" anchor="ctr" bIns="0" lIns="91425" spcFirstLastPara="1" rIns="91425" wrap="square" tIns="0">
            <a:noAutofit/>
          </a:bodyPr>
          <a:lstStyle/>
          <a:p>
            <a:pPr indent="0" lvl="0" marL="0" rtl="0" algn="l">
              <a:spcBef>
                <a:spcPts val="0"/>
              </a:spcBef>
              <a:spcAft>
                <a:spcPts val="0"/>
              </a:spcAft>
              <a:buNone/>
            </a:pPr>
            <a:r>
              <a:t/>
            </a:r>
            <a:endParaRPr/>
          </a:p>
        </p:txBody>
      </p:sp>
      <p:sp>
        <p:nvSpPr>
          <p:cNvPr id="251" name="Google Shape;251;p25"/>
          <p:cNvSpPr txBox="1"/>
          <p:nvPr/>
        </p:nvSpPr>
        <p:spPr>
          <a:xfrm>
            <a:off x="243175" y="2289975"/>
            <a:ext cx="106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Flux historique</a:t>
            </a:r>
            <a:endParaRPr b="1" sz="1200">
              <a:solidFill>
                <a:schemeClr val="lt1"/>
              </a:solidFill>
              <a:latin typeface="Roboto"/>
              <a:ea typeface="Roboto"/>
              <a:cs typeface="Roboto"/>
              <a:sym typeface="Roboto"/>
            </a:endParaRPr>
          </a:p>
        </p:txBody>
      </p:sp>
      <p:sp>
        <p:nvSpPr>
          <p:cNvPr id="252" name="Google Shape;252;p25"/>
          <p:cNvSpPr txBox="1"/>
          <p:nvPr/>
        </p:nvSpPr>
        <p:spPr>
          <a:xfrm>
            <a:off x="243300" y="3294250"/>
            <a:ext cx="76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Flux continu</a:t>
            </a:r>
            <a:endParaRPr b="1" sz="1200">
              <a:solidFill>
                <a:schemeClr val="lt1"/>
              </a:solidFill>
              <a:latin typeface="Roboto"/>
              <a:ea typeface="Roboto"/>
              <a:cs typeface="Roboto"/>
              <a:sym typeface="Roboto"/>
            </a:endParaRPr>
          </a:p>
        </p:txBody>
      </p:sp>
      <p:pic>
        <p:nvPicPr>
          <p:cNvPr id="253" name="Google Shape;253;p25"/>
          <p:cNvPicPr preferRelativeResize="0"/>
          <p:nvPr/>
        </p:nvPicPr>
        <p:blipFill>
          <a:blip r:embed="rId3">
            <a:alphaModFix/>
          </a:blip>
          <a:stretch>
            <a:fillRect/>
          </a:stretch>
        </p:blipFill>
        <p:spPr>
          <a:xfrm>
            <a:off x="3622689" y="3362670"/>
            <a:ext cx="257037" cy="417252"/>
          </a:xfrm>
          <a:prstGeom prst="rect">
            <a:avLst/>
          </a:prstGeom>
          <a:noFill/>
          <a:ln>
            <a:noFill/>
          </a:ln>
        </p:spPr>
      </p:pic>
      <p:pic>
        <p:nvPicPr>
          <p:cNvPr id="254" name="Google Shape;254;p25"/>
          <p:cNvPicPr preferRelativeResize="0"/>
          <p:nvPr/>
        </p:nvPicPr>
        <p:blipFill>
          <a:blip r:embed="rId4">
            <a:alphaModFix/>
          </a:blip>
          <a:stretch>
            <a:fillRect/>
          </a:stretch>
        </p:blipFill>
        <p:spPr>
          <a:xfrm>
            <a:off x="8160099" y="2886725"/>
            <a:ext cx="350400" cy="342519"/>
          </a:xfrm>
          <a:prstGeom prst="rect">
            <a:avLst/>
          </a:prstGeom>
          <a:noFill/>
          <a:ln>
            <a:noFill/>
          </a:ln>
        </p:spPr>
      </p:pic>
      <p:pic>
        <p:nvPicPr>
          <p:cNvPr id="255" name="Google Shape;255;p25"/>
          <p:cNvPicPr preferRelativeResize="0"/>
          <p:nvPr/>
        </p:nvPicPr>
        <p:blipFill>
          <a:blip r:embed="rId5">
            <a:alphaModFix/>
          </a:blip>
          <a:stretch>
            <a:fillRect/>
          </a:stretch>
        </p:blipFill>
        <p:spPr>
          <a:xfrm>
            <a:off x="3604451" y="2394189"/>
            <a:ext cx="350400" cy="350400"/>
          </a:xfrm>
          <a:prstGeom prst="rect">
            <a:avLst/>
          </a:prstGeom>
          <a:noFill/>
          <a:ln>
            <a:noFill/>
          </a:ln>
        </p:spPr>
      </p:pic>
      <p:pic>
        <p:nvPicPr>
          <p:cNvPr id="256" name="Google Shape;256;p25"/>
          <p:cNvPicPr preferRelativeResize="0"/>
          <p:nvPr/>
        </p:nvPicPr>
        <p:blipFill>
          <a:blip r:embed="rId6">
            <a:alphaModFix/>
          </a:blip>
          <a:stretch>
            <a:fillRect/>
          </a:stretch>
        </p:blipFill>
        <p:spPr>
          <a:xfrm>
            <a:off x="1558525" y="2391825"/>
            <a:ext cx="350400" cy="350400"/>
          </a:xfrm>
          <a:prstGeom prst="rect">
            <a:avLst/>
          </a:prstGeom>
          <a:noFill/>
          <a:ln>
            <a:noFill/>
          </a:ln>
        </p:spPr>
      </p:pic>
      <p:pic>
        <p:nvPicPr>
          <p:cNvPr id="257" name="Google Shape;257;p25"/>
          <p:cNvPicPr preferRelativeResize="0"/>
          <p:nvPr/>
        </p:nvPicPr>
        <p:blipFill>
          <a:blip r:embed="rId7">
            <a:alphaModFix/>
          </a:blip>
          <a:stretch>
            <a:fillRect/>
          </a:stretch>
        </p:blipFill>
        <p:spPr>
          <a:xfrm>
            <a:off x="3886191" y="2394189"/>
            <a:ext cx="382326" cy="350400"/>
          </a:xfrm>
          <a:prstGeom prst="rect">
            <a:avLst/>
          </a:prstGeom>
          <a:noFill/>
          <a:ln>
            <a:noFill/>
          </a:ln>
        </p:spPr>
      </p:pic>
      <p:pic>
        <p:nvPicPr>
          <p:cNvPr id="258" name="Google Shape;258;p25"/>
          <p:cNvPicPr preferRelativeResize="0"/>
          <p:nvPr/>
        </p:nvPicPr>
        <p:blipFill>
          <a:blip r:embed="rId7">
            <a:alphaModFix/>
          </a:blip>
          <a:stretch>
            <a:fillRect/>
          </a:stretch>
        </p:blipFill>
        <p:spPr>
          <a:xfrm>
            <a:off x="3886191" y="3396089"/>
            <a:ext cx="382326" cy="350400"/>
          </a:xfrm>
          <a:prstGeom prst="rect">
            <a:avLst/>
          </a:prstGeom>
          <a:noFill/>
          <a:ln>
            <a:noFill/>
          </a:ln>
        </p:spPr>
      </p:pic>
      <p:sp>
        <p:nvSpPr>
          <p:cNvPr id="259" name="Google Shape;259;p25"/>
          <p:cNvSpPr txBox="1"/>
          <p:nvPr/>
        </p:nvSpPr>
        <p:spPr>
          <a:xfrm>
            <a:off x="2112363" y="2250750"/>
            <a:ext cx="123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Medium"/>
                <a:ea typeface="Roboto Medium"/>
                <a:cs typeface="Roboto Medium"/>
                <a:sym typeface="Roboto Medium"/>
              </a:rPr>
              <a:t>Extraction des données via l’API Binance d’une paire</a:t>
            </a:r>
            <a:endParaRPr sz="800">
              <a:solidFill>
                <a:schemeClr val="lt1"/>
              </a:solidFill>
              <a:latin typeface="Roboto Medium"/>
              <a:ea typeface="Roboto Medium"/>
              <a:cs typeface="Roboto Medium"/>
              <a:sym typeface="Roboto Medium"/>
            </a:endParaRPr>
          </a:p>
        </p:txBody>
      </p:sp>
      <p:sp>
        <p:nvSpPr>
          <p:cNvPr id="260" name="Google Shape;260;p25"/>
          <p:cNvSpPr txBox="1"/>
          <p:nvPr/>
        </p:nvSpPr>
        <p:spPr>
          <a:xfrm>
            <a:off x="2112363" y="3230375"/>
            <a:ext cx="123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Medium"/>
                <a:ea typeface="Roboto Medium"/>
                <a:cs typeface="Roboto Medium"/>
                <a:sym typeface="Roboto Medium"/>
              </a:rPr>
              <a:t>Extraction des données via l’API Binance</a:t>
            </a:r>
            <a:endParaRPr sz="800">
              <a:solidFill>
                <a:schemeClr val="lt1"/>
              </a:solidFill>
              <a:latin typeface="Roboto Medium"/>
              <a:ea typeface="Roboto Medium"/>
              <a:cs typeface="Roboto Medium"/>
              <a:sym typeface="Roboto Medium"/>
            </a:endParaRPr>
          </a:p>
        </p:txBody>
      </p:sp>
      <p:sp>
        <p:nvSpPr>
          <p:cNvPr id="261" name="Google Shape;261;p25"/>
          <p:cNvSpPr txBox="1"/>
          <p:nvPr/>
        </p:nvSpPr>
        <p:spPr>
          <a:xfrm>
            <a:off x="4327813" y="2250750"/>
            <a:ext cx="123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Medium"/>
                <a:ea typeface="Roboto Medium"/>
                <a:cs typeface="Roboto Medium"/>
                <a:sym typeface="Roboto Medium"/>
              </a:rPr>
              <a:t>Stockage dans MongoDB et fourniture d’accès via API</a:t>
            </a:r>
            <a:endParaRPr sz="800">
              <a:solidFill>
                <a:schemeClr val="lt1"/>
              </a:solidFill>
              <a:latin typeface="Roboto Medium"/>
              <a:ea typeface="Roboto Medium"/>
              <a:cs typeface="Roboto Medium"/>
              <a:sym typeface="Roboto Medium"/>
            </a:endParaRPr>
          </a:p>
        </p:txBody>
      </p:sp>
      <p:sp>
        <p:nvSpPr>
          <p:cNvPr id="262" name="Google Shape;262;p25"/>
          <p:cNvSpPr txBox="1"/>
          <p:nvPr/>
        </p:nvSpPr>
        <p:spPr>
          <a:xfrm>
            <a:off x="4327813" y="3280875"/>
            <a:ext cx="123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Roboto Medium"/>
                <a:ea typeface="Roboto Medium"/>
                <a:cs typeface="Roboto Medium"/>
                <a:sym typeface="Roboto Medium"/>
              </a:rPr>
              <a:t>Publication via Kafka</a:t>
            </a:r>
            <a:r>
              <a:rPr lang="en" sz="800">
                <a:solidFill>
                  <a:schemeClr val="lt1"/>
                </a:solidFill>
                <a:latin typeface="Roboto Medium"/>
                <a:ea typeface="Roboto Medium"/>
                <a:cs typeface="Roboto Medium"/>
                <a:sym typeface="Roboto Medium"/>
              </a:rPr>
              <a:t> et fourniture accès via API</a:t>
            </a:r>
            <a:endParaRPr sz="800">
              <a:solidFill>
                <a:schemeClr val="lt1"/>
              </a:solidFill>
              <a:latin typeface="Roboto Medium"/>
              <a:ea typeface="Roboto Medium"/>
              <a:cs typeface="Roboto Medium"/>
              <a:sym typeface="Roboto Medium"/>
            </a:endParaRPr>
          </a:p>
        </p:txBody>
      </p:sp>
      <p:pic>
        <p:nvPicPr>
          <p:cNvPr id="263" name="Google Shape;263;p25"/>
          <p:cNvPicPr preferRelativeResize="0"/>
          <p:nvPr/>
        </p:nvPicPr>
        <p:blipFill>
          <a:blip r:embed="rId8">
            <a:alphaModFix/>
          </a:blip>
          <a:stretch>
            <a:fillRect/>
          </a:stretch>
        </p:blipFill>
        <p:spPr>
          <a:xfrm>
            <a:off x="5798789" y="2912555"/>
            <a:ext cx="505912" cy="554100"/>
          </a:xfrm>
          <a:prstGeom prst="rect">
            <a:avLst/>
          </a:prstGeom>
          <a:noFill/>
          <a:ln>
            <a:noFill/>
          </a:ln>
        </p:spPr>
      </p:pic>
      <p:sp>
        <p:nvSpPr>
          <p:cNvPr id="264" name="Google Shape;264;p25"/>
          <p:cNvSpPr txBox="1"/>
          <p:nvPr/>
        </p:nvSpPr>
        <p:spPr>
          <a:xfrm>
            <a:off x="6582900" y="2534625"/>
            <a:ext cx="886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Transformation et concaténation des données pour consommation des données</a:t>
            </a:r>
            <a:endParaRPr sz="800">
              <a:latin typeface="Roboto"/>
              <a:ea typeface="Roboto"/>
              <a:cs typeface="Roboto"/>
              <a:sym typeface="Roboto"/>
            </a:endParaRPr>
          </a:p>
        </p:txBody>
      </p:sp>
      <p:sp>
        <p:nvSpPr>
          <p:cNvPr id="265" name="Google Shape;265;p25"/>
          <p:cNvSpPr/>
          <p:nvPr/>
        </p:nvSpPr>
        <p:spPr>
          <a:xfrm rot="5401198">
            <a:off x="6954050" y="2861313"/>
            <a:ext cx="1721700" cy="3933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txBox="1"/>
          <p:nvPr/>
        </p:nvSpPr>
        <p:spPr>
          <a:xfrm>
            <a:off x="7891900" y="3230375"/>
            <a:ext cx="886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Dash</a:t>
            </a:r>
            <a:endParaRPr sz="800">
              <a:latin typeface="Roboto"/>
              <a:ea typeface="Roboto"/>
              <a:cs typeface="Roboto"/>
              <a:sym typeface="Roboto"/>
            </a:endParaRPr>
          </a:p>
        </p:txBody>
      </p:sp>
      <p:sp>
        <p:nvSpPr>
          <p:cNvPr id="267" name="Google Shape;267;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25"/>
          <p:cNvPicPr preferRelativeResize="0"/>
          <p:nvPr/>
        </p:nvPicPr>
        <p:blipFill>
          <a:blip r:embed="rId6">
            <a:alphaModFix/>
          </a:blip>
          <a:stretch>
            <a:fillRect/>
          </a:stretch>
        </p:blipFill>
        <p:spPr>
          <a:xfrm>
            <a:off x="1558525" y="3381225"/>
            <a:ext cx="350400" cy="35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272" name="Shape 272"/>
        <p:cNvGrpSpPr/>
        <p:nvPr/>
      </p:nvGrpSpPr>
      <p:grpSpPr>
        <a:xfrm>
          <a:off x="0" y="0"/>
          <a:ext cx="0" cy="0"/>
          <a:chOff x="0" y="0"/>
          <a:chExt cx="0" cy="0"/>
        </a:xfrm>
      </p:grpSpPr>
      <p:sp>
        <p:nvSpPr>
          <p:cNvPr id="273" name="Google Shape;273;p2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oboto Medium"/>
                <a:ea typeface="Roboto Medium"/>
                <a:cs typeface="Roboto Medium"/>
                <a:sym typeface="Roboto Medium"/>
              </a:rPr>
              <a:t>DEPLOIEMENT &amp; DEMONSTRATION</a:t>
            </a:r>
            <a:endParaRPr sz="3000">
              <a:latin typeface="Roboto Medium"/>
              <a:ea typeface="Roboto Medium"/>
              <a:cs typeface="Roboto Medium"/>
              <a:sym typeface="Roboto Medium"/>
            </a:endParaRPr>
          </a:p>
        </p:txBody>
      </p:sp>
      <p:sp>
        <p:nvSpPr>
          <p:cNvPr id="274" name="Google Shape;274;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API</a:t>
            </a:r>
            <a:endParaRPr/>
          </a:p>
        </p:txBody>
      </p:sp>
      <p:sp>
        <p:nvSpPr>
          <p:cNvPr id="280" name="Google Shape;280;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éléments clés de notre architecture API</a:t>
            </a:r>
            <a:endParaRPr/>
          </a:p>
          <a:p>
            <a:pPr indent="-304800" lvl="0" marL="457200" rtl="0" algn="l">
              <a:spcBef>
                <a:spcPts val="1600"/>
              </a:spcBef>
              <a:spcAft>
                <a:spcPts val="0"/>
              </a:spcAft>
              <a:buSzPts val="1200"/>
              <a:buChar char="-"/>
            </a:pPr>
            <a:r>
              <a:rPr lang="en"/>
              <a:t>Architecture </a:t>
            </a:r>
            <a:r>
              <a:rPr b="1" lang="en"/>
              <a:t>REST FastAPI</a:t>
            </a:r>
            <a:endParaRPr b="1"/>
          </a:p>
          <a:p>
            <a:pPr indent="-304800" lvl="0" marL="457200" rtl="0" algn="l">
              <a:spcBef>
                <a:spcPts val="0"/>
              </a:spcBef>
              <a:spcAft>
                <a:spcPts val="0"/>
              </a:spcAft>
              <a:buSzPts val="1200"/>
              <a:buChar char="-"/>
            </a:pPr>
            <a:r>
              <a:rPr b="1" lang="en"/>
              <a:t>Commande GET</a:t>
            </a:r>
            <a:r>
              <a:rPr lang="en"/>
              <a:t> pour </a:t>
            </a:r>
            <a:r>
              <a:rPr b="1" lang="en"/>
              <a:t>tous les utilisateurs</a:t>
            </a:r>
            <a:endParaRPr b="1"/>
          </a:p>
          <a:p>
            <a:pPr indent="-304800" lvl="0" marL="457200" rtl="0" algn="l">
              <a:spcBef>
                <a:spcPts val="0"/>
              </a:spcBef>
              <a:spcAft>
                <a:spcPts val="0"/>
              </a:spcAft>
              <a:buSzPts val="1200"/>
              <a:buChar char="-"/>
            </a:pPr>
            <a:r>
              <a:rPr lang="en"/>
              <a:t>Autres </a:t>
            </a:r>
            <a:r>
              <a:rPr b="1" lang="en"/>
              <a:t>commandes sécurisés</a:t>
            </a:r>
            <a:r>
              <a:rPr lang="en"/>
              <a:t> pour les </a:t>
            </a:r>
            <a:r>
              <a:rPr b="1" lang="en"/>
              <a:t>Administrateurs</a:t>
            </a:r>
            <a:endParaRPr b="1"/>
          </a:p>
          <a:p>
            <a:pPr indent="-304800" lvl="0" marL="457200" rtl="0" algn="l">
              <a:spcBef>
                <a:spcPts val="0"/>
              </a:spcBef>
              <a:spcAft>
                <a:spcPts val="0"/>
              </a:spcAft>
              <a:buSzPts val="1200"/>
              <a:buChar char="-"/>
            </a:pPr>
            <a:r>
              <a:rPr lang="en"/>
              <a:t>Requêtes HTTP sur </a:t>
            </a:r>
            <a:r>
              <a:rPr b="1" lang="en"/>
              <a:t>MongoDB Atlas</a:t>
            </a:r>
            <a:r>
              <a:rPr lang="en"/>
              <a:t> et </a:t>
            </a:r>
            <a:r>
              <a:rPr b="1" lang="en"/>
              <a:t>Kafka</a:t>
            </a:r>
            <a:endParaRPr b="1"/>
          </a:p>
          <a:p>
            <a:pPr indent="-304800" lvl="0" marL="457200" rtl="0" algn="l">
              <a:spcBef>
                <a:spcPts val="0"/>
              </a:spcBef>
              <a:spcAft>
                <a:spcPts val="0"/>
              </a:spcAft>
              <a:buSzPts val="1200"/>
              <a:buChar char="-"/>
            </a:pPr>
            <a:r>
              <a:rPr lang="en"/>
              <a:t>Les informations arrivent en </a:t>
            </a:r>
            <a:r>
              <a:rPr b="1" lang="en"/>
              <a:t>JSON</a:t>
            </a:r>
            <a:endParaRPr b="1"/>
          </a:p>
        </p:txBody>
      </p:sp>
      <p:sp>
        <p:nvSpPr>
          <p:cNvPr id="281" name="Google Shape;281;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27"/>
          <p:cNvSpPr/>
          <p:nvPr/>
        </p:nvSpPr>
        <p:spPr>
          <a:xfrm>
            <a:off x="3443100" y="431100"/>
            <a:ext cx="882000" cy="38370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5479600" y="431100"/>
            <a:ext cx="2153400" cy="3837000"/>
          </a:xfrm>
          <a:prstGeom prst="roundRect">
            <a:avLst>
              <a:gd fmla="val 55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8010400" y="431100"/>
            <a:ext cx="882000" cy="38370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nvSpPr>
        <p:spPr>
          <a:xfrm>
            <a:off x="3473538" y="4387350"/>
            <a:ext cx="783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2"/>
                </a:solidFill>
                <a:latin typeface="Roboto"/>
                <a:ea typeface="Roboto"/>
                <a:cs typeface="Roboto"/>
                <a:sym typeface="Roboto"/>
              </a:rPr>
              <a:t>REST client</a:t>
            </a:r>
            <a:endParaRPr b="1" sz="1000">
              <a:solidFill>
                <a:schemeClr val="lt2"/>
              </a:solidFill>
              <a:latin typeface="Roboto"/>
              <a:ea typeface="Roboto"/>
              <a:cs typeface="Roboto"/>
              <a:sym typeface="Roboto"/>
            </a:endParaRPr>
          </a:p>
        </p:txBody>
      </p:sp>
      <p:sp>
        <p:nvSpPr>
          <p:cNvPr id="286" name="Google Shape;286;p27"/>
          <p:cNvSpPr txBox="1"/>
          <p:nvPr/>
        </p:nvSpPr>
        <p:spPr>
          <a:xfrm>
            <a:off x="6157100" y="4319450"/>
            <a:ext cx="783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API Request</a:t>
            </a:r>
            <a:endParaRPr b="1" sz="1000">
              <a:solidFill>
                <a:schemeClr val="dk1"/>
              </a:solidFill>
              <a:latin typeface="Roboto"/>
              <a:ea typeface="Roboto"/>
              <a:cs typeface="Roboto"/>
              <a:sym typeface="Roboto"/>
            </a:endParaRPr>
          </a:p>
        </p:txBody>
      </p:sp>
      <p:sp>
        <p:nvSpPr>
          <p:cNvPr id="287" name="Google Shape;287;p27"/>
          <p:cNvSpPr txBox="1"/>
          <p:nvPr/>
        </p:nvSpPr>
        <p:spPr>
          <a:xfrm>
            <a:off x="8059750" y="4312513"/>
            <a:ext cx="783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5"/>
                </a:solidFill>
                <a:latin typeface="Roboto"/>
                <a:ea typeface="Roboto"/>
                <a:cs typeface="Roboto"/>
                <a:sym typeface="Roboto"/>
              </a:rPr>
              <a:t>Source</a:t>
            </a:r>
            <a:endParaRPr b="1" sz="1000">
              <a:solidFill>
                <a:schemeClr val="accent5"/>
              </a:solidFill>
              <a:latin typeface="Roboto"/>
              <a:ea typeface="Roboto"/>
              <a:cs typeface="Roboto"/>
              <a:sym typeface="Roboto"/>
            </a:endParaRPr>
          </a:p>
        </p:txBody>
      </p:sp>
      <p:pic>
        <p:nvPicPr>
          <p:cNvPr id="288" name="Google Shape;288;p27"/>
          <p:cNvPicPr preferRelativeResize="0"/>
          <p:nvPr/>
        </p:nvPicPr>
        <p:blipFill>
          <a:blip r:embed="rId3">
            <a:alphaModFix/>
          </a:blip>
          <a:stretch>
            <a:fillRect/>
          </a:stretch>
        </p:blipFill>
        <p:spPr>
          <a:xfrm>
            <a:off x="8206787" y="1372291"/>
            <a:ext cx="489226" cy="489226"/>
          </a:xfrm>
          <a:prstGeom prst="rect">
            <a:avLst/>
          </a:prstGeom>
          <a:noFill/>
          <a:ln>
            <a:noFill/>
          </a:ln>
        </p:spPr>
      </p:pic>
      <p:pic>
        <p:nvPicPr>
          <p:cNvPr id="289" name="Google Shape;289;p27"/>
          <p:cNvPicPr preferRelativeResize="0"/>
          <p:nvPr/>
        </p:nvPicPr>
        <p:blipFill>
          <a:blip r:embed="rId4">
            <a:alphaModFix/>
          </a:blip>
          <a:stretch>
            <a:fillRect/>
          </a:stretch>
        </p:blipFill>
        <p:spPr>
          <a:xfrm>
            <a:off x="3687300" y="959225"/>
            <a:ext cx="393600" cy="393600"/>
          </a:xfrm>
          <a:prstGeom prst="rect">
            <a:avLst/>
          </a:prstGeom>
          <a:noFill/>
          <a:ln>
            <a:noFill/>
          </a:ln>
        </p:spPr>
      </p:pic>
      <p:pic>
        <p:nvPicPr>
          <p:cNvPr id="290" name="Google Shape;290;p27"/>
          <p:cNvPicPr preferRelativeResize="0"/>
          <p:nvPr/>
        </p:nvPicPr>
        <p:blipFill>
          <a:blip r:embed="rId5">
            <a:alphaModFix/>
          </a:blip>
          <a:stretch>
            <a:fillRect/>
          </a:stretch>
        </p:blipFill>
        <p:spPr>
          <a:xfrm>
            <a:off x="3687300" y="1686775"/>
            <a:ext cx="393600" cy="393600"/>
          </a:xfrm>
          <a:prstGeom prst="rect">
            <a:avLst/>
          </a:prstGeom>
          <a:noFill/>
          <a:ln>
            <a:noFill/>
          </a:ln>
        </p:spPr>
      </p:pic>
      <p:pic>
        <p:nvPicPr>
          <p:cNvPr id="291" name="Google Shape;291;p27"/>
          <p:cNvPicPr preferRelativeResize="0"/>
          <p:nvPr/>
        </p:nvPicPr>
        <p:blipFill>
          <a:blip r:embed="rId6">
            <a:alphaModFix/>
          </a:blip>
          <a:stretch>
            <a:fillRect/>
          </a:stretch>
        </p:blipFill>
        <p:spPr>
          <a:xfrm>
            <a:off x="3639488" y="2514388"/>
            <a:ext cx="489234" cy="338700"/>
          </a:xfrm>
          <a:prstGeom prst="rect">
            <a:avLst/>
          </a:prstGeom>
          <a:noFill/>
          <a:ln>
            <a:noFill/>
          </a:ln>
        </p:spPr>
      </p:pic>
      <p:grpSp>
        <p:nvGrpSpPr>
          <p:cNvPr id="292" name="Google Shape;292;p27"/>
          <p:cNvGrpSpPr/>
          <p:nvPr/>
        </p:nvGrpSpPr>
        <p:grpSpPr>
          <a:xfrm>
            <a:off x="5579606" y="535325"/>
            <a:ext cx="1980600" cy="393600"/>
            <a:chOff x="5177450" y="637850"/>
            <a:chExt cx="1980600" cy="393600"/>
          </a:xfrm>
        </p:grpSpPr>
        <p:sp>
          <p:nvSpPr>
            <p:cNvPr id="293" name="Google Shape;293;p27"/>
            <p:cNvSpPr/>
            <p:nvPr/>
          </p:nvSpPr>
          <p:spPr>
            <a:xfrm>
              <a:off x="5177450" y="637850"/>
              <a:ext cx="1980600" cy="3936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GET Request</a:t>
              </a:r>
              <a:endParaRPr b="1" sz="800">
                <a:latin typeface="Roboto"/>
                <a:ea typeface="Roboto"/>
                <a:cs typeface="Roboto"/>
                <a:sym typeface="Roboto"/>
              </a:endParaRPr>
            </a:p>
          </p:txBody>
        </p:sp>
        <p:sp>
          <p:nvSpPr>
            <p:cNvPr id="294" name="Google Shape;294;p27"/>
            <p:cNvSpPr/>
            <p:nvPr/>
          </p:nvSpPr>
          <p:spPr>
            <a:xfrm>
              <a:off x="5758481" y="659450"/>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Read Data</a:t>
              </a:r>
              <a:r>
                <a:rPr lang="en" sz="600">
                  <a:latin typeface="Roboto"/>
                  <a:ea typeface="Roboto"/>
                  <a:cs typeface="Roboto"/>
                  <a:sym typeface="Roboto"/>
                </a:rPr>
                <a:t>: lire les données historiques d'une paire</a:t>
              </a:r>
              <a:endParaRPr sz="600">
                <a:latin typeface="Roboto"/>
                <a:ea typeface="Roboto"/>
                <a:cs typeface="Roboto"/>
                <a:sym typeface="Roboto"/>
              </a:endParaRPr>
            </a:p>
            <a:p>
              <a:pPr indent="0" lvl="0" marL="0" marR="0" rtl="0" algn="l">
                <a:spcBef>
                  <a:spcPts val="0"/>
                </a:spcBef>
                <a:spcAft>
                  <a:spcPts val="0"/>
                </a:spcAft>
                <a:buNone/>
              </a:pPr>
              <a:r>
                <a:t/>
              </a:r>
              <a:endParaRPr sz="600">
                <a:latin typeface="Roboto"/>
                <a:ea typeface="Roboto"/>
                <a:cs typeface="Roboto"/>
                <a:sym typeface="Roboto"/>
              </a:endParaRPr>
            </a:p>
          </p:txBody>
        </p:sp>
      </p:grpSp>
      <p:grpSp>
        <p:nvGrpSpPr>
          <p:cNvPr id="295" name="Google Shape;295;p27"/>
          <p:cNvGrpSpPr/>
          <p:nvPr/>
        </p:nvGrpSpPr>
        <p:grpSpPr>
          <a:xfrm>
            <a:off x="5579606" y="1017453"/>
            <a:ext cx="1980600" cy="393600"/>
            <a:chOff x="5177450" y="1123275"/>
            <a:chExt cx="1980600" cy="393600"/>
          </a:xfrm>
        </p:grpSpPr>
        <p:sp>
          <p:nvSpPr>
            <p:cNvPr id="296" name="Google Shape;296;p27"/>
            <p:cNvSpPr/>
            <p:nvPr/>
          </p:nvSpPr>
          <p:spPr>
            <a:xfrm>
              <a:off x="5177450" y="1123275"/>
              <a:ext cx="1980600" cy="3936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GET Request</a:t>
              </a:r>
              <a:endParaRPr b="1" sz="800">
                <a:latin typeface="Roboto"/>
                <a:ea typeface="Roboto"/>
                <a:cs typeface="Roboto"/>
                <a:sym typeface="Roboto"/>
              </a:endParaRPr>
            </a:p>
          </p:txBody>
        </p:sp>
        <p:sp>
          <p:nvSpPr>
            <p:cNvPr id="297" name="Google Shape;297;p27"/>
            <p:cNvSpPr/>
            <p:nvPr/>
          </p:nvSpPr>
          <p:spPr>
            <a:xfrm>
              <a:off x="5758481" y="1144875"/>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Collections</a:t>
              </a:r>
              <a:r>
                <a:rPr lang="en" sz="600">
                  <a:latin typeface="Roboto"/>
                  <a:ea typeface="Roboto"/>
                  <a:cs typeface="Roboto"/>
                  <a:sym typeface="Roboto"/>
                </a:rPr>
                <a:t>: récupération des collections</a:t>
              </a:r>
              <a:endParaRPr sz="600">
                <a:latin typeface="Roboto"/>
                <a:ea typeface="Roboto"/>
                <a:cs typeface="Roboto"/>
                <a:sym typeface="Roboto"/>
              </a:endParaRPr>
            </a:p>
          </p:txBody>
        </p:sp>
      </p:grpSp>
      <p:grpSp>
        <p:nvGrpSpPr>
          <p:cNvPr id="298" name="Google Shape;298;p27"/>
          <p:cNvGrpSpPr/>
          <p:nvPr/>
        </p:nvGrpSpPr>
        <p:grpSpPr>
          <a:xfrm>
            <a:off x="5579606" y="1499581"/>
            <a:ext cx="1980600" cy="393600"/>
            <a:chOff x="5177450" y="1630300"/>
            <a:chExt cx="1980600" cy="393600"/>
          </a:xfrm>
        </p:grpSpPr>
        <p:sp>
          <p:nvSpPr>
            <p:cNvPr id="299" name="Google Shape;299;p27"/>
            <p:cNvSpPr/>
            <p:nvPr/>
          </p:nvSpPr>
          <p:spPr>
            <a:xfrm>
              <a:off x="5177450" y="1630300"/>
              <a:ext cx="1980600" cy="3936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GET</a:t>
              </a:r>
              <a:r>
                <a:rPr b="1" lang="en" sz="800">
                  <a:latin typeface="Roboto"/>
                  <a:ea typeface="Roboto"/>
                  <a:cs typeface="Roboto"/>
                  <a:sym typeface="Roboto"/>
                </a:rPr>
                <a:t> Request</a:t>
              </a:r>
              <a:endParaRPr b="1" sz="800">
                <a:latin typeface="Roboto"/>
                <a:ea typeface="Roboto"/>
                <a:cs typeface="Roboto"/>
                <a:sym typeface="Roboto"/>
              </a:endParaRPr>
            </a:p>
          </p:txBody>
        </p:sp>
        <p:sp>
          <p:nvSpPr>
            <p:cNvPr id="300" name="Google Shape;300;p27"/>
            <p:cNvSpPr/>
            <p:nvPr/>
          </p:nvSpPr>
          <p:spPr>
            <a:xfrm>
              <a:off x="5758481" y="1651900"/>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Symbols</a:t>
              </a:r>
              <a:r>
                <a:rPr lang="en" sz="600">
                  <a:latin typeface="Roboto"/>
                  <a:ea typeface="Roboto"/>
                  <a:cs typeface="Roboto"/>
                  <a:sym typeface="Roboto"/>
                </a:rPr>
                <a:t>: récupération des symbols</a:t>
              </a:r>
              <a:endParaRPr sz="600">
                <a:latin typeface="Roboto"/>
                <a:ea typeface="Roboto"/>
                <a:cs typeface="Roboto"/>
                <a:sym typeface="Roboto"/>
              </a:endParaRPr>
            </a:p>
          </p:txBody>
        </p:sp>
      </p:grpSp>
      <p:grpSp>
        <p:nvGrpSpPr>
          <p:cNvPr id="301" name="Google Shape;301;p27"/>
          <p:cNvGrpSpPr/>
          <p:nvPr/>
        </p:nvGrpSpPr>
        <p:grpSpPr>
          <a:xfrm>
            <a:off x="5558456" y="2670752"/>
            <a:ext cx="1980600" cy="393600"/>
            <a:chOff x="5177456" y="2795438"/>
            <a:chExt cx="1980600" cy="393600"/>
          </a:xfrm>
        </p:grpSpPr>
        <p:sp>
          <p:nvSpPr>
            <p:cNvPr id="302" name="Google Shape;302;p27"/>
            <p:cNvSpPr/>
            <p:nvPr/>
          </p:nvSpPr>
          <p:spPr>
            <a:xfrm>
              <a:off x="5177456" y="2795438"/>
              <a:ext cx="1980600" cy="393600"/>
            </a:xfrm>
            <a:prstGeom prst="roundRect">
              <a:avLst>
                <a:gd fmla="val 50000" name="adj"/>
              </a:avLst>
            </a:prstGeom>
            <a:solidFill>
              <a:srgbClr val="69E781"/>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PUT</a:t>
              </a:r>
              <a:r>
                <a:rPr b="1" lang="en" sz="800">
                  <a:latin typeface="Roboto"/>
                  <a:ea typeface="Roboto"/>
                  <a:cs typeface="Roboto"/>
                  <a:sym typeface="Roboto"/>
                </a:rPr>
                <a:t> Request</a:t>
              </a:r>
              <a:endParaRPr b="1" sz="800">
                <a:latin typeface="Roboto"/>
                <a:ea typeface="Roboto"/>
                <a:cs typeface="Roboto"/>
                <a:sym typeface="Roboto"/>
              </a:endParaRPr>
            </a:p>
          </p:txBody>
        </p:sp>
        <p:sp>
          <p:nvSpPr>
            <p:cNvPr id="303" name="Google Shape;303;p27"/>
            <p:cNvSpPr/>
            <p:nvPr/>
          </p:nvSpPr>
          <p:spPr>
            <a:xfrm>
              <a:off x="5758487" y="2817038"/>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Create_data</a:t>
              </a:r>
              <a:r>
                <a:rPr lang="en" sz="600">
                  <a:latin typeface="Roboto"/>
                  <a:ea typeface="Roboto"/>
                  <a:cs typeface="Roboto"/>
                  <a:sym typeface="Roboto"/>
                </a:rPr>
                <a:t>: ajout d’une cryptomonnaie</a:t>
              </a:r>
              <a:endParaRPr sz="600">
                <a:latin typeface="Roboto"/>
                <a:ea typeface="Roboto"/>
                <a:cs typeface="Roboto"/>
                <a:sym typeface="Roboto"/>
              </a:endParaRPr>
            </a:p>
          </p:txBody>
        </p:sp>
      </p:grpSp>
      <p:grpSp>
        <p:nvGrpSpPr>
          <p:cNvPr id="304" name="Google Shape;304;p27"/>
          <p:cNvGrpSpPr/>
          <p:nvPr/>
        </p:nvGrpSpPr>
        <p:grpSpPr>
          <a:xfrm>
            <a:off x="5558456" y="3128471"/>
            <a:ext cx="1980600" cy="393600"/>
            <a:chOff x="5177456" y="2643038"/>
            <a:chExt cx="1980600" cy="393600"/>
          </a:xfrm>
        </p:grpSpPr>
        <p:sp>
          <p:nvSpPr>
            <p:cNvPr id="305" name="Google Shape;305;p27"/>
            <p:cNvSpPr/>
            <p:nvPr/>
          </p:nvSpPr>
          <p:spPr>
            <a:xfrm>
              <a:off x="5177456" y="2643038"/>
              <a:ext cx="1980600" cy="393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PUT Request</a:t>
              </a:r>
              <a:endParaRPr b="1" sz="800">
                <a:latin typeface="Roboto"/>
                <a:ea typeface="Roboto"/>
                <a:cs typeface="Roboto"/>
                <a:sym typeface="Roboto"/>
              </a:endParaRPr>
            </a:p>
          </p:txBody>
        </p:sp>
        <p:sp>
          <p:nvSpPr>
            <p:cNvPr id="306" name="Google Shape;306;p27"/>
            <p:cNvSpPr/>
            <p:nvPr/>
          </p:nvSpPr>
          <p:spPr>
            <a:xfrm>
              <a:off x="5758487" y="2664638"/>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Update_data</a:t>
              </a:r>
              <a:r>
                <a:rPr lang="en" sz="600">
                  <a:latin typeface="Roboto"/>
                  <a:ea typeface="Roboto"/>
                  <a:cs typeface="Roboto"/>
                  <a:sym typeface="Roboto"/>
                </a:rPr>
                <a:t>: mise à jour des données dans MongoDB</a:t>
              </a:r>
              <a:endParaRPr sz="600">
                <a:latin typeface="Roboto"/>
                <a:ea typeface="Roboto"/>
                <a:cs typeface="Roboto"/>
                <a:sym typeface="Roboto"/>
              </a:endParaRPr>
            </a:p>
          </p:txBody>
        </p:sp>
      </p:grpSp>
      <p:cxnSp>
        <p:nvCxnSpPr>
          <p:cNvPr id="307" name="Google Shape;307;p27"/>
          <p:cNvCxnSpPr>
            <a:stCxn id="283" idx="3"/>
            <a:endCxn id="284" idx="1"/>
          </p:cNvCxnSpPr>
          <p:nvPr/>
        </p:nvCxnSpPr>
        <p:spPr>
          <a:xfrm>
            <a:off x="7633000" y="2349600"/>
            <a:ext cx="377400" cy="0"/>
          </a:xfrm>
          <a:prstGeom prst="straightConnector1">
            <a:avLst/>
          </a:prstGeom>
          <a:noFill/>
          <a:ln cap="flat" cmpd="sng" w="9525">
            <a:solidFill>
              <a:schemeClr val="dk2"/>
            </a:solidFill>
            <a:prstDash val="solid"/>
            <a:round/>
            <a:headEnd len="med" w="med" type="triangle"/>
            <a:tailEnd len="med" w="med" type="triangle"/>
          </a:ln>
        </p:spPr>
      </p:cxnSp>
      <p:sp>
        <p:nvSpPr>
          <p:cNvPr id="308" name="Google Shape;308;p27"/>
          <p:cNvSpPr txBox="1"/>
          <p:nvPr/>
        </p:nvSpPr>
        <p:spPr>
          <a:xfrm>
            <a:off x="3506700" y="1311200"/>
            <a:ext cx="75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Web Browser</a:t>
            </a:r>
            <a:endParaRPr sz="700">
              <a:latin typeface="Roboto"/>
              <a:ea typeface="Roboto"/>
              <a:cs typeface="Roboto"/>
              <a:sym typeface="Roboto"/>
            </a:endParaRPr>
          </a:p>
        </p:txBody>
      </p:sp>
      <p:sp>
        <p:nvSpPr>
          <p:cNvPr id="309" name="Google Shape;309;p27"/>
          <p:cNvSpPr txBox="1"/>
          <p:nvPr/>
        </p:nvSpPr>
        <p:spPr>
          <a:xfrm>
            <a:off x="3573163" y="2080238"/>
            <a:ext cx="621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CLI</a:t>
            </a:r>
            <a:endParaRPr sz="700">
              <a:latin typeface="Roboto"/>
              <a:ea typeface="Roboto"/>
              <a:cs typeface="Roboto"/>
              <a:sym typeface="Roboto"/>
            </a:endParaRPr>
          </a:p>
        </p:txBody>
      </p:sp>
      <p:sp>
        <p:nvSpPr>
          <p:cNvPr id="310" name="Google Shape;310;p27"/>
          <p:cNvSpPr txBox="1"/>
          <p:nvPr/>
        </p:nvSpPr>
        <p:spPr>
          <a:xfrm>
            <a:off x="3506700" y="2849275"/>
            <a:ext cx="75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IDE</a:t>
            </a:r>
            <a:endParaRPr sz="700">
              <a:latin typeface="Roboto"/>
              <a:ea typeface="Roboto"/>
              <a:cs typeface="Roboto"/>
              <a:sym typeface="Roboto"/>
            </a:endParaRPr>
          </a:p>
        </p:txBody>
      </p:sp>
      <p:sp>
        <p:nvSpPr>
          <p:cNvPr id="311" name="Google Shape;311;p27"/>
          <p:cNvSpPr txBox="1"/>
          <p:nvPr/>
        </p:nvSpPr>
        <p:spPr>
          <a:xfrm>
            <a:off x="8074000" y="1782088"/>
            <a:ext cx="75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MongoDB</a:t>
            </a:r>
            <a:endParaRPr sz="700">
              <a:latin typeface="Roboto"/>
              <a:ea typeface="Roboto"/>
              <a:cs typeface="Roboto"/>
              <a:sym typeface="Roboto"/>
            </a:endParaRPr>
          </a:p>
        </p:txBody>
      </p:sp>
      <p:sp>
        <p:nvSpPr>
          <p:cNvPr id="312" name="Google Shape;312;p27"/>
          <p:cNvSpPr txBox="1"/>
          <p:nvPr/>
        </p:nvSpPr>
        <p:spPr>
          <a:xfrm>
            <a:off x="7572450" y="1956775"/>
            <a:ext cx="489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HTTP</a:t>
            </a:r>
            <a:endParaRPr sz="700">
              <a:latin typeface="Roboto"/>
              <a:ea typeface="Roboto"/>
              <a:cs typeface="Roboto"/>
              <a:sym typeface="Roboto"/>
            </a:endParaRPr>
          </a:p>
        </p:txBody>
      </p:sp>
      <p:grpSp>
        <p:nvGrpSpPr>
          <p:cNvPr id="313" name="Google Shape;313;p27"/>
          <p:cNvGrpSpPr/>
          <p:nvPr/>
        </p:nvGrpSpPr>
        <p:grpSpPr>
          <a:xfrm>
            <a:off x="4730650" y="2597590"/>
            <a:ext cx="2874207" cy="1435305"/>
            <a:chOff x="4537705" y="2611675"/>
            <a:chExt cx="2963100" cy="1283700"/>
          </a:xfrm>
        </p:grpSpPr>
        <p:sp>
          <p:nvSpPr>
            <p:cNvPr id="314" name="Google Shape;314;p27"/>
            <p:cNvSpPr/>
            <p:nvPr/>
          </p:nvSpPr>
          <p:spPr>
            <a:xfrm>
              <a:off x="4537705" y="2611675"/>
              <a:ext cx="2963100" cy="1283700"/>
            </a:xfrm>
            <a:prstGeom prst="roundRect">
              <a:avLst>
                <a:gd fmla="val 11318"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pic>
          <p:nvPicPr>
            <p:cNvPr id="315" name="Google Shape;315;p27"/>
            <p:cNvPicPr preferRelativeResize="0"/>
            <p:nvPr/>
          </p:nvPicPr>
          <p:blipFill>
            <a:blip r:embed="rId7">
              <a:alphaModFix/>
            </a:blip>
            <a:stretch>
              <a:fillRect/>
            </a:stretch>
          </p:blipFill>
          <p:spPr>
            <a:xfrm>
              <a:off x="4785848" y="2828112"/>
              <a:ext cx="393600" cy="393600"/>
            </a:xfrm>
            <a:prstGeom prst="rect">
              <a:avLst/>
            </a:prstGeom>
            <a:noFill/>
            <a:ln>
              <a:noFill/>
            </a:ln>
          </p:spPr>
        </p:pic>
        <p:sp>
          <p:nvSpPr>
            <p:cNvPr id="316" name="Google Shape;316;p27"/>
            <p:cNvSpPr txBox="1"/>
            <p:nvPr/>
          </p:nvSpPr>
          <p:spPr>
            <a:xfrm>
              <a:off x="4745000" y="3209363"/>
              <a:ext cx="467100" cy="60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ID,</a:t>
              </a:r>
              <a:endParaRPr sz="800">
                <a:latin typeface="Roboto"/>
                <a:ea typeface="Roboto"/>
                <a:cs typeface="Roboto"/>
                <a:sym typeface="Roboto"/>
              </a:endParaRPr>
            </a:p>
            <a:p>
              <a:pPr indent="0" lvl="0" marL="0" rtl="0" algn="ctr">
                <a:spcBef>
                  <a:spcPts val="0"/>
                </a:spcBef>
                <a:spcAft>
                  <a:spcPts val="0"/>
                </a:spcAft>
                <a:buNone/>
              </a:pPr>
              <a:r>
                <a:rPr lang="en" sz="800">
                  <a:latin typeface="Roboto"/>
                  <a:ea typeface="Roboto"/>
                  <a:cs typeface="Roboto"/>
                  <a:sym typeface="Roboto"/>
                </a:rPr>
                <a:t>PWD,</a:t>
              </a:r>
              <a:endParaRPr sz="800">
                <a:latin typeface="Roboto"/>
                <a:ea typeface="Roboto"/>
                <a:cs typeface="Roboto"/>
                <a:sym typeface="Roboto"/>
              </a:endParaRPr>
            </a:p>
            <a:p>
              <a:pPr indent="0" lvl="0" marL="0" rtl="0" algn="ctr">
                <a:spcBef>
                  <a:spcPts val="0"/>
                </a:spcBef>
                <a:spcAft>
                  <a:spcPts val="0"/>
                </a:spcAft>
                <a:buNone/>
              </a:pPr>
              <a:r>
                <a:rPr lang="en" sz="800">
                  <a:latin typeface="Roboto"/>
                  <a:ea typeface="Roboto"/>
                  <a:cs typeface="Roboto"/>
                  <a:sym typeface="Roboto"/>
                </a:rPr>
                <a:t>Roles.</a:t>
              </a:r>
              <a:endParaRPr sz="800">
                <a:latin typeface="Roboto"/>
                <a:ea typeface="Roboto"/>
                <a:cs typeface="Roboto"/>
                <a:sym typeface="Roboto"/>
              </a:endParaRPr>
            </a:p>
          </p:txBody>
        </p:sp>
      </p:grpSp>
      <p:sp>
        <p:nvSpPr>
          <p:cNvPr id="317" name="Google Shape;317;p27"/>
          <p:cNvSpPr txBox="1"/>
          <p:nvPr/>
        </p:nvSpPr>
        <p:spPr>
          <a:xfrm>
            <a:off x="4696300" y="4396400"/>
            <a:ext cx="783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Sécurité</a:t>
            </a:r>
            <a:endParaRPr b="1" sz="1000">
              <a:solidFill>
                <a:schemeClr val="accent3"/>
              </a:solidFill>
              <a:latin typeface="Roboto"/>
              <a:ea typeface="Roboto"/>
              <a:cs typeface="Roboto"/>
              <a:sym typeface="Roboto"/>
            </a:endParaRPr>
          </a:p>
        </p:txBody>
      </p:sp>
      <p:pic>
        <p:nvPicPr>
          <p:cNvPr id="318" name="Google Shape;318;p27"/>
          <p:cNvPicPr preferRelativeResize="0"/>
          <p:nvPr/>
        </p:nvPicPr>
        <p:blipFill>
          <a:blip r:embed="rId8">
            <a:alphaModFix/>
          </a:blip>
          <a:stretch>
            <a:fillRect/>
          </a:stretch>
        </p:blipFill>
        <p:spPr>
          <a:xfrm>
            <a:off x="3734489" y="3287627"/>
            <a:ext cx="299226" cy="292500"/>
          </a:xfrm>
          <a:prstGeom prst="rect">
            <a:avLst/>
          </a:prstGeom>
          <a:noFill/>
          <a:ln>
            <a:noFill/>
          </a:ln>
        </p:spPr>
      </p:pic>
      <p:sp>
        <p:nvSpPr>
          <p:cNvPr id="319" name="Google Shape;319;p27"/>
          <p:cNvSpPr txBox="1"/>
          <p:nvPr/>
        </p:nvSpPr>
        <p:spPr>
          <a:xfrm>
            <a:off x="3506700" y="3580825"/>
            <a:ext cx="75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Web App</a:t>
            </a:r>
            <a:endParaRPr sz="700">
              <a:latin typeface="Roboto"/>
              <a:ea typeface="Roboto"/>
              <a:cs typeface="Roboto"/>
              <a:sym typeface="Roboto"/>
            </a:endParaRPr>
          </a:p>
        </p:txBody>
      </p:sp>
      <p:grpSp>
        <p:nvGrpSpPr>
          <p:cNvPr id="320" name="Google Shape;320;p27"/>
          <p:cNvGrpSpPr/>
          <p:nvPr/>
        </p:nvGrpSpPr>
        <p:grpSpPr>
          <a:xfrm>
            <a:off x="5579606" y="1956781"/>
            <a:ext cx="1980600" cy="393600"/>
            <a:chOff x="5177450" y="1630300"/>
            <a:chExt cx="1980600" cy="393600"/>
          </a:xfrm>
        </p:grpSpPr>
        <p:sp>
          <p:nvSpPr>
            <p:cNvPr id="321" name="Google Shape;321;p27"/>
            <p:cNvSpPr/>
            <p:nvPr/>
          </p:nvSpPr>
          <p:spPr>
            <a:xfrm>
              <a:off x="5177450" y="1630300"/>
              <a:ext cx="1980600" cy="3936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GET Request</a:t>
              </a:r>
              <a:endParaRPr b="1" sz="800">
                <a:latin typeface="Roboto"/>
                <a:ea typeface="Roboto"/>
                <a:cs typeface="Roboto"/>
                <a:sym typeface="Roboto"/>
              </a:endParaRPr>
            </a:p>
          </p:txBody>
        </p:sp>
        <p:sp>
          <p:nvSpPr>
            <p:cNvPr id="322" name="Google Shape;322;p27"/>
            <p:cNvSpPr/>
            <p:nvPr/>
          </p:nvSpPr>
          <p:spPr>
            <a:xfrm>
              <a:off x="5758481" y="1651900"/>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Kafka</a:t>
              </a:r>
              <a:r>
                <a:rPr lang="en" sz="600">
                  <a:latin typeface="Roboto"/>
                  <a:ea typeface="Roboto"/>
                  <a:cs typeface="Roboto"/>
                  <a:sym typeface="Roboto"/>
                </a:rPr>
                <a:t>: récupération du server et du topics Kafka</a:t>
              </a:r>
              <a:endParaRPr sz="600">
                <a:latin typeface="Roboto"/>
                <a:ea typeface="Roboto"/>
                <a:cs typeface="Roboto"/>
                <a:sym typeface="Roboto"/>
              </a:endParaRPr>
            </a:p>
          </p:txBody>
        </p:sp>
      </p:grpSp>
      <p:pic>
        <p:nvPicPr>
          <p:cNvPr id="323" name="Google Shape;323;p27"/>
          <p:cNvPicPr preferRelativeResize="0"/>
          <p:nvPr/>
        </p:nvPicPr>
        <p:blipFill>
          <a:blip r:embed="rId9">
            <a:alphaModFix/>
          </a:blip>
          <a:stretch>
            <a:fillRect/>
          </a:stretch>
        </p:blipFill>
        <p:spPr>
          <a:xfrm>
            <a:off x="8301787" y="2372750"/>
            <a:ext cx="299226" cy="485705"/>
          </a:xfrm>
          <a:prstGeom prst="rect">
            <a:avLst/>
          </a:prstGeom>
          <a:noFill/>
          <a:ln>
            <a:noFill/>
          </a:ln>
        </p:spPr>
      </p:pic>
      <p:sp>
        <p:nvSpPr>
          <p:cNvPr id="324" name="Google Shape;324;p27"/>
          <p:cNvSpPr txBox="1"/>
          <p:nvPr/>
        </p:nvSpPr>
        <p:spPr>
          <a:xfrm>
            <a:off x="8074000" y="2849263"/>
            <a:ext cx="75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Kafka</a:t>
            </a:r>
            <a:endParaRPr sz="700">
              <a:latin typeface="Roboto"/>
              <a:ea typeface="Roboto"/>
              <a:cs typeface="Roboto"/>
              <a:sym typeface="Roboto"/>
            </a:endParaRPr>
          </a:p>
        </p:txBody>
      </p:sp>
      <p:grpSp>
        <p:nvGrpSpPr>
          <p:cNvPr id="325" name="Google Shape;325;p27"/>
          <p:cNvGrpSpPr/>
          <p:nvPr/>
        </p:nvGrpSpPr>
        <p:grpSpPr>
          <a:xfrm>
            <a:off x="5558456" y="3581909"/>
            <a:ext cx="1980600" cy="393600"/>
            <a:chOff x="5177456" y="2795438"/>
            <a:chExt cx="1980600" cy="393600"/>
          </a:xfrm>
        </p:grpSpPr>
        <p:sp>
          <p:nvSpPr>
            <p:cNvPr id="326" name="Google Shape;326;p27"/>
            <p:cNvSpPr/>
            <p:nvPr/>
          </p:nvSpPr>
          <p:spPr>
            <a:xfrm>
              <a:off x="5177456" y="2795438"/>
              <a:ext cx="1980600" cy="39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1097280" rtl="0" algn="l">
                <a:spcBef>
                  <a:spcPts val="0"/>
                </a:spcBef>
                <a:spcAft>
                  <a:spcPts val="0"/>
                </a:spcAft>
                <a:buNone/>
              </a:pPr>
              <a:r>
                <a:rPr b="1" lang="en" sz="800">
                  <a:latin typeface="Roboto"/>
                  <a:ea typeface="Roboto"/>
                  <a:cs typeface="Roboto"/>
                  <a:sym typeface="Roboto"/>
                </a:rPr>
                <a:t>DELETE Request</a:t>
              </a:r>
              <a:endParaRPr b="1" sz="800">
                <a:latin typeface="Roboto"/>
                <a:ea typeface="Roboto"/>
                <a:cs typeface="Roboto"/>
                <a:sym typeface="Roboto"/>
              </a:endParaRPr>
            </a:p>
          </p:txBody>
        </p:sp>
        <p:sp>
          <p:nvSpPr>
            <p:cNvPr id="327" name="Google Shape;327;p27"/>
            <p:cNvSpPr/>
            <p:nvPr/>
          </p:nvSpPr>
          <p:spPr>
            <a:xfrm>
              <a:off x="5758487" y="2817038"/>
              <a:ext cx="1367700" cy="350400"/>
            </a:xfrm>
            <a:prstGeom prst="roundRect">
              <a:avLst>
                <a:gd fmla="val 50000" name="adj"/>
              </a:avLst>
            </a:prstGeom>
            <a:solidFill>
              <a:schemeClr val="accent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600">
                  <a:latin typeface="Roboto"/>
                  <a:ea typeface="Roboto"/>
                  <a:cs typeface="Roboto"/>
                  <a:sym typeface="Roboto"/>
                </a:rPr>
                <a:t>Delete_data</a:t>
              </a:r>
              <a:r>
                <a:rPr lang="en" sz="600">
                  <a:latin typeface="Roboto"/>
                  <a:ea typeface="Roboto"/>
                  <a:cs typeface="Roboto"/>
                  <a:sym typeface="Roboto"/>
                </a:rPr>
                <a:t>: suppression de données</a:t>
              </a:r>
              <a:endParaRPr sz="600">
                <a:latin typeface="Roboto"/>
                <a:ea typeface="Roboto"/>
                <a:cs typeface="Roboto"/>
                <a:sym typeface="Roboto"/>
              </a:endParaRPr>
            </a:p>
          </p:txBody>
        </p:sp>
      </p:grpSp>
      <p:cxnSp>
        <p:nvCxnSpPr>
          <p:cNvPr id="328" name="Google Shape;328;p27"/>
          <p:cNvCxnSpPr/>
          <p:nvPr/>
        </p:nvCxnSpPr>
        <p:spPr>
          <a:xfrm flipH="1" rot="10800000">
            <a:off x="4359200" y="1442250"/>
            <a:ext cx="1103400" cy="9000"/>
          </a:xfrm>
          <a:prstGeom prst="straightConnector1">
            <a:avLst/>
          </a:prstGeom>
          <a:noFill/>
          <a:ln cap="flat" cmpd="sng" w="9525">
            <a:solidFill>
              <a:schemeClr val="dk2"/>
            </a:solidFill>
            <a:prstDash val="solid"/>
            <a:round/>
            <a:headEnd len="med" w="med" type="triangle"/>
            <a:tailEnd len="med" w="med" type="triangle"/>
          </a:ln>
        </p:spPr>
      </p:cxnSp>
      <p:cxnSp>
        <p:nvCxnSpPr>
          <p:cNvPr id="329" name="Google Shape;329;p27"/>
          <p:cNvCxnSpPr/>
          <p:nvPr/>
        </p:nvCxnSpPr>
        <p:spPr>
          <a:xfrm flipH="1" rot="10800000">
            <a:off x="4350650" y="3278625"/>
            <a:ext cx="375000" cy="9000"/>
          </a:xfrm>
          <a:prstGeom prst="straightConnector1">
            <a:avLst/>
          </a:prstGeom>
          <a:noFill/>
          <a:ln cap="flat" cmpd="sng" w="9525">
            <a:solidFill>
              <a:schemeClr val="dk2"/>
            </a:solidFill>
            <a:prstDash val="solid"/>
            <a:round/>
            <a:headEnd len="med" w="med" type="triangle"/>
            <a:tailEnd len="med" w="med" type="triangle"/>
          </a:ln>
        </p:spPr>
      </p:cxnSp>
      <p:sp>
        <p:nvSpPr>
          <p:cNvPr id="330" name="Google Shape;330;p27"/>
          <p:cNvSpPr txBox="1"/>
          <p:nvPr/>
        </p:nvSpPr>
        <p:spPr>
          <a:xfrm>
            <a:off x="4625900" y="1158750"/>
            <a:ext cx="489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Roboto"/>
                <a:ea typeface="Roboto"/>
                <a:cs typeface="Roboto"/>
                <a:sym typeface="Roboto"/>
              </a:rPr>
              <a:t>JSON</a:t>
            </a:r>
            <a:endParaRPr sz="7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Docker</a:t>
            </a:r>
            <a:endParaRPr/>
          </a:p>
        </p:txBody>
      </p:sp>
      <p:sp>
        <p:nvSpPr>
          <p:cNvPr id="336" name="Google Shape;336;p2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Quelques éléments clés sur la structure de notre Docker:</a:t>
            </a:r>
            <a:endParaRPr/>
          </a:p>
          <a:p>
            <a:pPr indent="-304800" lvl="0" marL="457200" rtl="0" algn="l">
              <a:spcBef>
                <a:spcPts val="1600"/>
              </a:spcBef>
              <a:spcAft>
                <a:spcPts val="0"/>
              </a:spcAft>
              <a:buSzPts val="1200"/>
              <a:buChar char="-"/>
            </a:pPr>
            <a:r>
              <a:rPr lang="en"/>
              <a:t>La </a:t>
            </a:r>
            <a:r>
              <a:rPr b="1" lang="en"/>
              <a:t>première image</a:t>
            </a:r>
            <a:r>
              <a:rPr lang="en"/>
              <a:t> consiste en </a:t>
            </a:r>
            <a:r>
              <a:rPr b="1" lang="en"/>
              <a:t>l’application</a:t>
            </a:r>
            <a:endParaRPr b="1"/>
          </a:p>
          <a:p>
            <a:pPr indent="-304800" lvl="0" marL="457200" rtl="0" algn="l">
              <a:spcBef>
                <a:spcPts val="0"/>
              </a:spcBef>
              <a:spcAft>
                <a:spcPts val="0"/>
              </a:spcAft>
              <a:buSzPts val="1200"/>
              <a:buChar char="-"/>
            </a:pPr>
            <a:r>
              <a:rPr lang="en"/>
              <a:t>La </a:t>
            </a:r>
            <a:r>
              <a:rPr b="1" lang="en"/>
              <a:t>deuxième image</a:t>
            </a:r>
            <a:r>
              <a:rPr lang="en"/>
              <a:t> consiste en </a:t>
            </a:r>
            <a:r>
              <a:rPr b="1" lang="en"/>
              <a:t>FastAPI</a:t>
            </a:r>
            <a:endParaRPr b="1"/>
          </a:p>
          <a:p>
            <a:pPr indent="-304800" lvl="0" marL="457200" rtl="0" algn="l">
              <a:spcBef>
                <a:spcPts val="0"/>
              </a:spcBef>
              <a:spcAft>
                <a:spcPts val="0"/>
              </a:spcAft>
              <a:buSzPts val="1200"/>
              <a:buChar char="-"/>
            </a:pPr>
            <a:r>
              <a:rPr lang="en"/>
              <a:t>La </a:t>
            </a:r>
            <a:r>
              <a:rPr b="1" lang="en"/>
              <a:t>dernière partie</a:t>
            </a:r>
            <a:r>
              <a:rPr lang="en"/>
              <a:t> est le </a:t>
            </a:r>
            <a:r>
              <a:rPr b="1" lang="en"/>
              <a:t>Docker Compose</a:t>
            </a:r>
            <a:r>
              <a:rPr lang="en"/>
              <a:t> qui contient l’activation de Kafka</a:t>
            </a:r>
            <a:endParaRPr/>
          </a:p>
        </p:txBody>
      </p:sp>
      <p:sp>
        <p:nvSpPr>
          <p:cNvPr id="337" name="Google Shape;337;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38" name="Google Shape;338;p28"/>
          <p:cNvCxnSpPr/>
          <p:nvPr/>
        </p:nvCxnSpPr>
        <p:spPr>
          <a:xfrm>
            <a:off x="3616813" y="295325"/>
            <a:ext cx="3900" cy="4297800"/>
          </a:xfrm>
          <a:prstGeom prst="straightConnector1">
            <a:avLst/>
          </a:prstGeom>
          <a:noFill/>
          <a:ln cap="flat" cmpd="sng" w="9525">
            <a:solidFill>
              <a:schemeClr val="lt2"/>
            </a:solidFill>
            <a:prstDash val="solid"/>
            <a:round/>
            <a:headEnd len="med" w="med" type="none"/>
            <a:tailEnd len="med" w="med" type="none"/>
          </a:ln>
        </p:spPr>
      </p:cxnSp>
      <p:sp>
        <p:nvSpPr>
          <p:cNvPr id="339" name="Google Shape;339;p28"/>
          <p:cNvSpPr txBox="1"/>
          <p:nvPr/>
        </p:nvSpPr>
        <p:spPr>
          <a:xfrm>
            <a:off x="3381886" y="2225"/>
            <a:ext cx="48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src</a:t>
            </a:r>
            <a:endParaRPr sz="1200">
              <a:latin typeface="Roboto"/>
              <a:ea typeface="Roboto"/>
              <a:cs typeface="Roboto"/>
              <a:sym typeface="Roboto"/>
            </a:endParaRPr>
          </a:p>
        </p:txBody>
      </p:sp>
      <p:sp>
        <p:nvSpPr>
          <p:cNvPr id="340" name="Google Shape;340;p28"/>
          <p:cNvSpPr txBox="1"/>
          <p:nvPr/>
        </p:nvSpPr>
        <p:spPr>
          <a:xfrm>
            <a:off x="4429500" y="3131546"/>
            <a:ext cx="81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Fastapi</a:t>
            </a:r>
            <a:endParaRPr sz="1000">
              <a:latin typeface="Roboto"/>
              <a:ea typeface="Roboto"/>
              <a:cs typeface="Roboto"/>
              <a:sym typeface="Roboto"/>
            </a:endParaRPr>
          </a:p>
        </p:txBody>
      </p:sp>
      <p:cxnSp>
        <p:nvCxnSpPr>
          <p:cNvPr id="341" name="Google Shape;341;p28"/>
          <p:cNvCxnSpPr/>
          <p:nvPr/>
        </p:nvCxnSpPr>
        <p:spPr>
          <a:xfrm>
            <a:off x="3620375" y="3307260"/>
            <a:ext cx="769800" cy="18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28"/>
          <p:cNvCxnSpPr/>
          <p:nvPr/>
        </p:nvCxnSpPr>
        <p:spPr>
          <a:xfrm>
            <a:off x="3620375" y="4597357"/>
            <a:ext cx="769800" cy="1800"/>
          </a:xfrm>
          <a:prstGeom prst="straightConnector1">
            <a:avLst/>
          </a:prstGeom>
          <a:noFill/>
          <a:ln cap="flat" cmpd="sng" w="9525">
            <a:solidFill>
              <a:schemeClr val="dk2"/>
            </a:solidFill>
            <a:prstDash val="solid"/>
            <a:round/>
            <a:headEnd len="med" w="med" type="none"/>
            <a:tailEnd len="med" w="med" type="none"/>
          </a:ln>
        </p:spPr>
      </p:cxnSp>
      <p:sp>
        <p:nvSpPr>
          <p:cNvPr id="343" name="Google Shape;343;p28"/>
          <p:cNvSpPr txBox="1"/>
          <p:nvPr/>
        </p:nvSpPr>
        <p:spPr>
          <a:xfrm>
            <a:off x="4429500" y="520925"/>
            <a:ext cx="81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App</a:t>
            </a:r>
            <a:endParaRPr sz="1000">
              <a:latin typeface="Roboto"/>
              <a:ea typeface="Roboto"/>
              <a:cs typeface="Roboto"/>
              <a:sym typeface="Roboto"/>
            </a:endParaRPr>
          </a:p>
        </p:txBody>
      </p:sp>
      <p:cxnSp>
        <p:nvCxnSpPr>
          <p:cNvPr id="344" name="Google Shape;344;p28"/>
          <p:cNvCxnSpPr/>
          <p:nvPr/>
        </p:nvCxnSpPr>
        <p:spPr>
          <a:xfrm>
            <a:off x="3620375" y="720125"/>
            <a:ext cx="769800" cy="1800"/>
          </a:xfrm>
          <a:prstGeom prst="straightConnector1">
            <a:avLst/>
          </a:prstGeom>
          <a:noFill/>
          <a:ln cap="flat" cmpd="sng" w="9525">
            <a:solidFill>
              <a:schemeClr val="dk2"/>
            </a:solidFill>
            <a:prstDash val="solid"/>
            <a:round/>
            <a:headEnd len="med" w="med" type="none"/>
            <a:tailEnd len="med" w="med" type="none"/>
          </a:ln>
        </p:spPr>
      </p:cxnSp>
      <p:sp>
        <p:nvSpPr>
          <p:cNvPr id="345" name="Google Shape;345;p28"/>
          <p:cNvSpPr txBox="1"/>
          <p:nvPr/>
        </p:nvSpPr>
        <p:spPr>
          <a:xfrm>
            <a:off x="4429500" y="4424772"/>
            <a:ext cx="163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Docker-compose.yml </a:t>
            </a:r>
            <a:endParaRPr sz="1000">
              <a:latin typeface="Roboto"/>
              <a:ea typeface="Roboto"/>
              <a:cs typeface="Roboto"/>
              <a:sym typeface="Roboto"/>
            </a:endParaRPr>
          </a:p>
        </p:txBody>
      </p:sp>
      <p:cxnSp>
        <p:nvCxnSpPr>
          <p:cNvPr id="346" name="Google Shape;346;p28"/>
          <p:cNvCxnSpPr/>
          <p:nvPr/>
        </p:nvCxnSpPr>
        <p:spPr>
          <a:xfrm>
            <a:off x="4606050" y="835433"/>
            <a:ext cx="3900" cy="1463100"/>
          </a:xfrm>
          <a:prstGeom prst="straightConnector1">
            <a:avLst/>
          </a:prstGeom>
          <a:noFill/>
          <a:ln cap="flat" cmpd="sng" w="9525">
            <a:solidFill>
              <a:schemeClr val="lt2"/>
            </a:solidFill>
            <a:prstDash val="solid"/>
            <a:round/>
            <a:headEnd len="med" w="med" type="none"/>
            <a:tailEnd len="med" w="med" type="none"/>
          </a:ln>
        </p:spPr>
      </p:cxnSp>
      <p:cxnSp>
        <p:nvCxnSpPr>
          <p:cNvPr id="347" name="Google Shape;347;p28"/>
          <p:cNvCxnSpPr/>
          <p:nvPr/>
        </p:nvCxnSpPr>
        <p:spPr>
          <a:xfrm>
            <a:off x="4606050" y="860300"/>
            <a:ext cx="769800" cy="18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28"/>
          <p:cNvCxnSpPr/>
          <p:nvPr/>
        </p:nvCxnSpPr>
        <p:spPr>
          <a:xfrm>
            <a:off x="4606050" y="1073225"/>
            <a:ext cx="769800" cy="18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28"/>
          <p:cNvCxnSpPr/>
          <p:nvPr/>
        </p:nvCxnSpPr>
        <p:spPr>
          <a:xfrm>
            <a:off x="4758450" y="3447640"/>
            <a:ext cx="3900" cy="685800"/>
          </a:xfrm>
          <a:prstGeom prst="straightConnector1">
            <a:avLst/>
          </a:prstGeom>
          <a:noFill/>
          <a:ln cap="flat" cmpd="sng" w="9525">
            <a:solidFill>
              <a:schemeClr val="lt2"/>
            </a:solidFill>
            <a:prstDash val="solid"/>
            <a:round/>
            <a:headEnd len="med" w="med" type="none"/>
            <a:tailEnd len="med" w="med" type="none"/>
          </a:ln>
        </p:spPr>
      </p:cxnSp>
      <p:cxnSp>
        <p:nvCxnSpPr>
          <p:cNvPr id="350" name="Google Shape;350;p28"/>
          <p:cNvCxnSpPr/>
          <p:nvPr/>
        </p:nvCxnSpPr>
        <p:spPr>
          <a:xfrm>
            <a:off x="4758450" y="3449021"/>
            <a:ext cx="769800" cy="18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28"/>
          <p:cNvCxnSpPr/>
          <p:nvPr/>
        </p:nvCxnSpPr>
        <p:spPr>
          <a:xfrm>
            <a:off x="4758450" y="3661946"/>
            <a:ext cx="769800" cy="18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28"/>
          <p:cNvSpPr txBox="1"/>
          <p:nvPr/>
        </p:nvSpPr>
        <p:spPr>
          <a:xfrm>
            <a:off x="5549476" y="3265295"/>
            <a:ext cx="9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Dockerfile</a:t>
            </a:r>
            <a:endParaRPr sz="1000">
              <a:latin typeface="Roboto"/>
              <a:ea typeface="Roboto"/>
              <a:cs typeface="Roboto"/>
              <a:sym typeface="Roboto"/>
            </a:endParaRPr>
          </a:p>
        </p:txBody>
      </p:sp>
      <p:sp>
        <p:nvSpPr>
          <p:cNvPr id="353" name="Google Shape;353;p28"/>
          <p:cNvSpPr txBox="1"/>
          <p:nvPr/>
        </p:nvSpPr>
        <p:spPr>
          <a:xfrm>
            <a:off x="5422650" y="684075"/>
            <a:ext cx="9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Dockerfile</a:t>
            </a:r>
            <a:endParaRPr sz="1000">
              <a:latin typeface="Roboto"/>
              <a:ea typeface="Roboto"/>
              <a:cs typeface="Roboto"/>
              <a:sym typeface="Roboto"/>
            </a:endParaRPr>
          </a:p>
        </p:txBody>
      </p:sp>
      <p:sp>
        <p:nvSpPr>
          <p:cNvPr id="354" name="Google Shape;354;p28"/>
          <p:cNvSpPr txBox="1"/>
          <p:nvPr/>
        </p:nvSpPr>
        <p:spPr>
          <a:xfrm>
            <a:off x="5422675" y="8894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dash_principal.py</a:t>
            </a:r>
            <a:endParaRPr sz="1000">
              <a:latin typeface="Roboto"/>
              <a:ea typeface="Roboto"/>
              <a:cs typeface="Roboto"/>
              <a:sym typeface="Roboto"/>
            </a:endParaRPr>
          </a:p>
        </p:txBody>
      </p:sp>
      <p:cxnSp>
        <p:nvCxnSpPr>
          <p:cNvPr id="355" name="Google Shape;355;p28"/>
          <p:cNvCxnSpPr/>
          <p:nvPr/>
        </p:nvCxnSpPr>
        <p:spPr>
          <a:xfrm>
            <a:off x="4606050" y="1301825"/>
            <a:ext cx="769800" cy="18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28"/>
          <p:cNvSpPr txBox="1"/>
          <p:nvPr/>
        </p:nvSpPr>
        <p:spPr>
          <a:xfrm>
            <a:off x="5422675" y="11180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dash_historical.py</a:t>
            </a:r>
            <a:endParaRPr sz="1000">
              <a:latin typeface="Roboto"/>
              <a:ea typeface="Roboto"/>
              <a:cs typeface="Roboto"/>
              <a:sym typeface="Roboto"/>
            </a:endParaRPr>
          </a:p>
        </p:txBody>
      </p:sp>
      <p:cxnSp>
        <p:nvCxnSpPr>
          <p:cNvPr id="357" name="Google Shape;357;p28"/>
          <p:cNvCxnSpPr/>
          <p:nvPr/>
        </p:nvCxnSpPr>
        <p:spPr>
          <a:xfrm>
            <a:off x="4606050" y="1530425"/>
            <a:ext cx="769800" cy="1800"/>
          </a:xfrm>
          <a:prstGeom prst="straightConnector1">
            <a:avLst/>
          </a:prstGeom>
          <a:noFill/>
          <a:ln cap="flat" cmpd="sng" w="9525">
            <a:solidFill>
              <a:schemeClr val="dk2"/>
            </a:solidFill>
            <a:prstDash val="solid"/>
            <a:round/>
            <a:headEnd len="med" w="med" type="none"/>
            <a:tailEnd len="med" w="med" type="none"/>
          </a:ln>
        </p:spPr>
      </p:cxnSp>
      <p:sp>
        <p:nvSpPr>
          <p:cNvPr id="358" name="Google Shape;358;p28"/>
          <p:cNvSpPr txBox="1"/>
          <p:nvPr/>
        </p:nvSpPr>
        <p:spPr>
          <a:xfrm>
            <a:off x="5422675" y="13466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dash_live.py</a:t>
            </a:r>
            <a:endParaRPr sz="1000">
              <a:latin typeface="Roboto"/>
              <a:ea typeface="Roboto"/>
              <a:cs typeface="Roboto"/>
              <a:sym typeface="Roboto"/>
            </a:endParaRPr>
          </a:p>
        </p:txBody>
      </p:sp>
      <p:cxnSp>
        <p:nvCxnSpPr>
          <p:cNvPr id="359" name="Google Shape;359;p28"/>
          <p:cNvCxnSpPr/>
          <p:nvPr/>
        </p:nvCxnSpPr>
        <p:spPr>
          <a:xfrm>
            <a:off x="4606050" y="1759025"/>
            <a:ext cx="769800" cy="1800"/>
          </a:xfrm>
          <a:prstGeom prst="straightConnector1">
            <a:avLst/>
          </a:prstGeom>
          <a:noFill/>
          <a:ln cap="flat" cmpd="sng" w="9525">
            <a:solidFill>
              <a:schemeClr val="dk2"/>
            </a:solidFill>
            <a:prstDash val="solid"/>
            <a:round/>
            <a:headEnd len="med" w="med" type="none"/>
            <a:tailEnd len="med" w="med" type="none"/>
          </a:ln>
        </p:spPr>
      </p:cxnSp>
      <p:sp>
        <p:nvSpPr>
          <p:cNvPr id="360" name="Google Shape;360;p28"/>
          <p:cNvSpPr txBox="1"/>
          <p:nvPr/>
        </p:nvSpPr>
        <p:spPr>
          <a:xfrm>
            <a:off x="5422675" y="15752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graph_util</a:t>
            </a:r>
            <a:r>
              <a:rPr lang="en" sz="1000">
                <a:latin typeface="Roboto"/>
                <a:ea typeface="Roboto"/>
                <a:cs typeface="Roboto"/>
                <a:sym typeface="Roboto"/>
              </a:rPr>
              <a:t>.py</a:t>
            </a:r>
            <a:endParaRPr sz="1000">
              <a:latin typeface="Roboto"/>
              <a:ea typeface="Roboto"/>
              <a:cs typeface="Roboto"/>
              <a:sym typeface="Roboto"/>
            </a:endParaRPr>
          </a:p>
        </p:txBody>
      </p:sp>
      <p:cxnSp>
        <p:nvCxnSpPr>
          <p:cNvPr id="361" name="Google Shape;361;p28"/>
          <p:cNvCxnSpPr/>
          <p:nvPr/>
        </p:nvCxnSpPr>
        <p:spPr>
          <a:xfrm>
            <a:off x="4606050" y="2063825"/>
            <a:ext cx="769800" cy="18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nvSpPr>
        <p:spPr>
          <a:xfrm>
            <a:off x="5422675" y="18800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requirements.txt</a:t>
            </a:r>
            <a:endParaRPr sz="1000">
              <a:latin typeface="Roboto"/>
              <a:ea typeface="Roboto"/>
              <a:cs typeface="Roboto"/>
              <a:sym typeface="Roboto"/>
            </a:endParaRPr>
          </a:p>
        </p:txBody>
      </p:sp>
      <p:cxnSp>
        <p:nvCxnSpPr>
          <p:cNvPr id="363" name="Google Shape;363;p28"/>
          <p:cNvCxnSpPr/>
          <p:nvPr/>
        </p:nvCxnSpPr>
        <p:spPr>
          <a:xfrm>
            <a:off x="4606050" y="2292425"/>
            <a:ext cx="769800" cy="180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28"/>
          <p:cNvSpPr txBox="1"/>
          <p:nvPr/>
        </p:nvSpPr>
        <p:spPr>
          <a:xfrm>
            <a:off x="5422675" y="21086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assets</a:t>
            </a:r>
            <a:endParaRPr sz="1000">
              <a:latin typeface="Roboto"/>
              <a:ea typeface="Roboto"/>
              <a:cs typeface="Roboto"/>
              <a:sym typeface="Roboto"/>
            </a:endParaRPr>
          </a:p>
        </p:txBody>
      </p:sp>
      <p:cxnSp>
        <p:nvCxnSpPr>
          <p:cNvPr id="365" name="Google Shape;365;p28"/>
          <p:cNvCxnSpPr/>
          <p:nvPr/>
        </p:nvCxnSpPr>
        <p:spPr>
          <a:xfrm>
            <a:off x="5709906" y="2597225"/>
            <a:ext cx="769800" cy="180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28"/>
          <p:cNvSpPr txBox="1"/>
          <p:nvPr/>
        </p:nvSpPr>
        <p:spPr>
          <a:xfrm>
            <a:off x="6526531" y="2413475"/>
            <a:ext cx="127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app.css</a:t>
            </a:r>
            <a:endParaRPr sz="1000">
              <a:latin typeface="Roboto"/>
              <a:ea typeface="Roboto"/>
              <a:cs typeface="Roboto"/>
              <a:sym typeface="Roboto"/>
            </a:endParaRPr>
          </a:p>
        </p:txBody>
      </p:sp>
      <p:cxnSp>
        <p:nvCxnSpPr>
          <p:cNvPr id="367" name="Google Shape;367;p28"/>
          <p:cNvCxnSpPr/>
          <p:nvPr/>
        </p:nvCxnSpPr>
        <p:spPr>
          <a:xfrm>
            <a:off x="5711994" y="2435633"/>
            <a:ext cx="3900" cy="457200"/>
          </a:xfrm>
          <a:prstGeom prst="straightConnector1">
            <a:avLst/>
          </a:prstGeom>
          <a:noFill/>
          <a:ln cap="flat" cmpd="sng" w="9525">
            <a:solidFill>
              <a:schemeClr val="lt2"/>
            </a:solidFill>
            <a:prstDash val="solid"/>
            <a:round/>
            <a:headEnd len="med" w="med" type="none"/>
            <a:tailEnd len="med" w="med" type="none"/>
          </a:ln>
        </p:spPr>
      </p:cxnSp>
      <p:cxnSp>
        <p:nvCxnSpPr>
          <p:cNvPr id="368" name="Google Shape;368;p28"/>
          <p:cNvCxnSpPr/>
          <p:nvPr/>
        </p:nvCxnSpPr>
        <p:spPr>
          <a:xfrm>
            <a:off x="5715647" y="2878539"/>
            <a:ext cx="769800" cy="18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28"/>
          <p:cNvSpPr txBox="1"/>
          <p:nvPr/>
        </p:nvSpPr>
        <p:spPr>
          <a:xfrm>
            <a:off x="6532276" y="2694800"/>
            <a:ext cx="18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background_image.jpg</a:t>
            </a:r>
            <a:endParaRPr sz="1000">
              <a:latin typeface="Roboto"/>
              <a:ea typeface="Roboto"/>
              <a:cs typeface="Roboto"/>
              <a:sym typeface="Roboto"/>
            </a:endParaRPr>
          </a:p>
        </p:txBody>
      </p:sp>
      <p:sp>
        <p:nvSpPr>
          <p:cNvPr id="370" name="Google Shape;370;p28"/>
          <p:cNvSpPr txBox="1"/>
          <p:nvPr/>
        </p:nvSpPr>
        <p:spPr>
          <a:xfrm>
            <a:off x="5549476" y="3493895"/>
            <a:ext cx="9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api.py</a:t>
            </a:r>
            <a:endParaRPr sz="1000">
              <a:latin typeface="Roboto"/>
              <a:ea typeface="Roboto"/>
              <a:cs typeface="Roboto"/>
              <a:sym typeface="Roboto"/>
            </a:endParaRPr>
          </a:p>
        </p:txBody>
      </p:sp>
      <p:cxnSp>
        <p:nvCxnSpPr>
          <p:cNvPr id="371" name="Google Shape;371;p28"/>
          <p:cNvCxnSpPr/>
          <p:nvPr/>
        </p:nvCxnSpPr>
        <p:spPr>
          <a:xfrm>
            <a:off x="4758450" y="3890546"/>
            <a:ext cx="769800" cy="1800"/>
          </a:xfrm>
          <a:prstGeom prst="straightConnector1">
            <a:avLst/>
          </a:prstGeom>
          <a:noFill/>
          <a:ln cap="flat" cmpd="sng" w="9525">
            <a:solidFill>
              <a:schemeClr val="dk2"/>
            </a:solidFill>
            <a:prstDash val="solid"/>
            <a:round/>
            <a:headEnd len="med" w="med" type="none"/>
            <a:tailEnd len="med" w="med" type="none"/>
          </a:ln>
        </p:spPr>
      </p:cxnSp>
      <p:sp>
        <p:nvSpPr>
          <p:cNvPr id="372" name="Google Shape;372;p28"/>
          <p:cNvSpPr txBox="1"/>
          <p:nvPr/>
        </p:nvSpPr>
        <p:spPr>
          <a:xfrm>
            <a:off x="5549476" y="3722495"/>
            <a:ext cx="9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binance</a:t>
            </a:r>
            <a:r>
              <a:rPr lang="en" sz="1000">
                <a:latin typeface="Roboto"/>
                <a:ea typeface="Roboto"/>
                <a:cs typeface="Roboto"/>
                <a:sym typeface="Roboto"/>
              </a:rPr>
              <a:t>.py</a:t>
            </a:r>
            <a:endParaRPr sz="1000">
              <a:latin typeface="Roboto"/>
              <a:ea typeface="Roboto"/>
              <a:cs typeface="Roboto"/>
              <a:sym typeface="Roboto"/>
            </a:endParaRPr>
          </a:p>
        </p:txBody>
      </p:sp>
      <p:cxnSp>
        <p:nvCxnSpPr>
          <p:cNvPr id="373" name="Google Shape;373;p28"/>
          <p:cNvCxnSpPr/>
          <p:nvPr/>
        </p:nvCxnSpPr>
        <p:spPr>
          <a:xfrm>
            <a:off x="4758450" y="4119146"/>
            <a:ext cx="769800" cy="18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28"/>
          <p:cNvSpPr txBox="1"/>
          <p:nvPr/>
        </p:nvSpPr>
        <p:spPr>
          <a:xfrm>
            <a:off x="5549476" y="3951095"/>
            <a:ext cx="9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mongo</a:t>
            </a:r>
            <a:r>
              <a:rPr lang="en" sz="1000">
                <a:latin typeface="Roboto"/>
                <a:ea typeface="Roboto"/>
                <a:cs typeface="Roboto"/>
                <a:sym typeface="Roboto"/>
              </a:rPr>
              <a:t>.py</a:t>
            </a:r>
            <a:endParaRPr sz="1000">
              <a:latin typeface="Roboto"/>
              <a:ea typeface="Roboto"/>
              <a:cs typeface="Roboto"/>
              <a:sym typeface="Roboto"/>
            </a:endParaRPr>
          </a:p>
        </p:txBody>
      </p:sp>
      <p:sp>
        <p:nvSpPr>
          <p:cNvPr id="375" name="Google Shape;375;p28"/>
          <p:cNvSpPr/>
          <p:nvPr/>
        </p:nvSpPr>
        <p:spPr>
          <a:xfrm>
            <a:off x="4429500" y="523575"/>
            <a:ext cx="4385400" cy="2509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4429500" y="3131537"/>
            <a:ext cx="4385400" cy="1158300"/>
          </a:xfrm>
          <a:prstGeom prst="rect">
            <a:avLst/>
          </a:prstGeom>
          <a:noFill/>
          <a:ln cap="flat" cmpd="sng" w="9525">
            <a:solidFill>
              <a:srgbClr val="69E7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4429500" y="4401625"/>
            <a:ext cx="4385400" cy="338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txBox="1"/>
          <p:nvPr/>
        </p:nvSpPr>
        <p:spPr>
          <a:xfrm>
            <a:off x="7805425" y="523575"/>
            <a:ext cx="10032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solidFill>
                  <a:schemeClr val="accent3"/>
                </a:solidFill>
                <a:latin typeface="Roboto"/>
                <a:ea typeface="Roboto"/>
                <a:cs typeface="Roboto"/>
                <a:sym typeface="Roboto"/>
              </a:rPr>
              <a:t>Image Application</a:t>
            </a:r>
            <a:endParaRPr b="1" sz="1100">
              <a:solidFill>
                <a:schemeClr val="accent3"/>
              </a:solidFill>
              <a:latin typeface="Roboto"/>
              <a:ea typeface="Roboto"/>
              <a:cs typeface="Roboto"/>
              <a:sym typeface="Roboto"/>
            </a:endParaRPr>
          </a:p>
        </p:txBody>
      </p:sp>
      <p:sp>
        <p:nvSpPr>
          <p:cNvPr id="379" name="Google Shape;379;p28"/>
          <p:cNvSpPr txBox="1"/>
          <p:nvPr/>
        </p:nvSpPr>
        <p:spPr>
          <a:xfrm>
            <a:off x="7805425" y="3140912"/>
            <a:ext cx="10032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solidFill>
                  <a:srgbClr val="69E781"/>
                </a:solidFill>
                <a:latin typeface="Roboto"/>
                <a:ea typeface="Roboto"/>
                <a:cs typeface="Roboto"/>
                <a:sym typeface="Roboto"/>
              </a:rPr>
              <a:t>Image FastAPI</a:t>
            </a:r>
            <a:endParaRPr b="1" sz="1100">
              <a:solidFill>
                <a:srgbClr val="69E781"/>
              </a:solidFill>
              <a:latin typeface="Roboto"/>
              <a:ea typeface="Roboto"/>
              <a:cs typeface="Roboto"/>
              <a:sym typeface="Roboto"/>
            </a:endParaRPr>
          </a:p>
        </p:txBody>
      </p:sp>
      <p:sp>
        <p:nvSpPr>
          <p:cNvPr id="380" name="Google Shape;380;p28"/>
          <p:cNvSpPr txBox="1"/>
          <p:nvPr/>
        </p:nvSpPr>
        <p:spPr>
          <a:xfrm>
            <a:off x="7028400" y="4393975"/>
            <a:ext cx="17865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solidFill>
                  <a:srgbClr val="4949E7"/>
                </a:solidFill>
                <a:latin typeface="Roboto"/>
                <a:ea typeface="Roboto"/>
                <a:cs typeface="Roboto"/>
                <a:sym typeface="Roboto"/>
              </a:rPr>
              <a:t>Docker Compose</a:t>
            </a:r>
            <a:endParaRPr b="1" sz="1100">
              <a:solidFill>
                <a:srgbClr val="4949E7"/>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Docker-Compose</a:t>
            </a:r>
            <a:endParaRPr/>
          </a:p>
        </p:txBody>
      </p:sp>
      <p:sp>
        <p:nvSpPr>
          <p:cNvPr id="386" name="Google Shape;386;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Exécution</a:t>
            </a:r>
            <a:r>
              <a:rPr lang="en"/>
              <a:t> de notre docker-compose:</a:t>
            </a:r>
            <a:endParaRPr/>
          </a:p>
          <a:p>
            <a:pPr indent="-304800" lvl="0" marL="457200" rtl="0" algn="l">
              <a:spcBef>
                <a:spcPts val="1600"/>
              </a:spcBef>
              <a:spcAft>
                <a:spcPts val="0"/>
              </a:spcAft>
              <a:buSzPts val="1200"/>
              <a:buChar char="-"/>
            </a:pPr>
            <a:r>
              <a:rPr lang="en"/>
              <a:t>Déploiement des </a:t>
            </a:r>
            <a:r>
              <a:rPr b="1" lang="en"/>
              <a:t>images Kafka</a:t>
            </a:r>
            <a:r>
              <a:rPr lang="en"/>
              <a:t> qui permettent la donnée en direct</a:t>
            </a:r>
            <a:endParaRPr/>
          </a:p>
          <a:p>
            <a:pPr indent="-304800" lvl="0" marL="457200" rtl="0" algn="l">
              <a:spcBef>
                <a:spcPts val="0"/>
              </a:spcBef>
              <a:spcAft>
                <a:spcPts val="0"/>
              </a:spcAft>
              <a:buSzPts val="1200"/>
              <a:buChar char="-"/>
            </a:pPr>
            <a:r>
              <a:rPr lang="en"/>
              <a:t>Déploiement de</a:t>
            </a:r>
            <a:r>
              <a:rPr b="1" lang="en"/>
              <a:t> l’image API</a:t>
            </a:r>
            <a:r>
              <a:rPr lang="en"/>
              <a:t> reliée à </a:t>
            </a:r>
            <a:r>
              <a:rPr b="1" lang="en"/>
              <a:t>MongoDB</a:t>
            </a:r>
            <a:r>
              <a:rPr lang="en"/>
              <a:t> et à </a:t>
            </a:r>
            <a:r>
              <a:rPr b="1" lang="en"/>
              <a:t>l’APP</a:t>
            </a:r>
            <a:endParaRPr b="1"/>
          </a:p>
          <a:p>
            <a:pPr indent="-304800" lvl="0" marL="457200" rtl="0" algn="l">
              <a:spcBef>
                <a:spcPts val="0"/>
              </a:spcBef>
              <a:spcAft>
                <a:spcPts val="0"/>
              </a:spcAft>
              <a:buSzPts val="1200"/>
              <a:buChar char="-"/>
            </a:pPr>
            <a:r>
              <a:rPr lang="en"/>
              <a:t>Déploiement</a:t>
            </a:r>
            <a:r>
              <a:rPr lang="en"/>
              <a:t> de l’</a:t>
            </a:r>
            <a:r>
              <a:rPr b="1" lang="en"/>
              <a:t>image APP</a:t>
            </a:r>
            <a:r>
              <a:rPr lang="en"/>
              <a:t> relié au web et à l’API</a:t>
            </a:r>
            <a:endParaRPr/>
          </a:p>
        </p:txBody>
      </p:sp>
      <p:sp>
        <p:nvSpPr>
          <p:cNvPr id="387" name="Google Shape;387;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29"/>
          <p:cNvSpPr/>
          <p:nvPr/>
        </p:nvSpPr>
        <p:spPr>
          <a:xfrm>
            <a:off x="3811425" y="1868400"/>
            <a:ext cx="3945600" cy="2687100"/>
          </a:xfrm>
          <a:prstGeom prst="roundRect">
            <a:avLst>
              <a:gd fmla="val 8496"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4124700" y="2085775"/>
            <a:ext cx="1334100" cy="9942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6131025" y="2085775"/>
            <a:ext cx="1334100" cy="994200"/>
          </a:xfrm>
          <a:prstGeom prst="roundRect">
            <a:avLst>
              <a:gd fmla="val 16667" name="adj"/>
            </a:avLst>
          </a:prstGeom>
          <a:noFill/>
          <a:ln cap="flat" cmpd="sng" w="28575">
            <a:solidFill>
              <a:srgbClr val="69E7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124700" y="3389900"/>
            <a:ext cx="1334100" cy="9942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29"/>
          <p:cNvPicPr preferRelativeResize="0"/>
          <p:nvPr/>
        </p:nvPicPr>
        <p:blipFill>
          <a:blip r:embed="rId3">
            <a:alphaModFix/>
          </a:blip>
          <a:stretch>
            <a:fillRect/>
          </a:stretch>
        </p:blipFill>
        <p:spPr>
          <a:xfrm>
            <a:off x="4420863" y="387413"/>
            <a:ext cx="741775" cy="741775"/>
          </a:xfrm>
          <a:prstGeom prst="rect">
            <a:avLst/>
          </a:prstGeom>
          <a:noFill/>
          <a:ln>
            <a:noFill/>
          </a:ln>
        </p:spPr>
      </p:pic>
      <p:cxnSp>
        <p:nvCxnSpPr>
          <p:cNvPr id="393" name="Google Shape;393;p29"/>
          <p:cNvCxnSpPr>
            <a:stCxn id="389" idx="3"/>
            <a:endCxn id="390" idx="1"/>
          </p:cNvCxnSpPr>
          <p:nvPr/>
        </p:nvCxnSpPr>
        <p:spPr>
          <a:xfrm>
            <a:off x="5458800" y="2582875"/>
            <a:ext cx="672300" cy="0"/>
          </a:xfrm>
          <a:prstGeom prst="straightConnector1">
            <a:avLst/>
          </a:prstGeom>
          <a:noFill/>
          <a:ln cap="flat" cmpd="sng" w="9525">
            <a:solidFill>
              <a:schemeClr val="dk2"/>
            </a:solidFill>
            <a:prstDash val="solid"/>
            <a:round/>
            <a:headEnd len="med" w="med" type="triangle"/>
            <a:tailEnd len="med" w="med" type="triangle"/>
          </a:ln>
        </p:spPr>
      </p:cxnSp>
      <p:cxnSp>
        <p:nvCxnSpPr>
          <p:cNvPr id="394" name="Google Shape;394;p29"/>
          <p:cNvCxnSpPr>
            <a:stCxn id="389" idx="2"/>
            <a:endCxn id="391" idx="0"/>
          </p:cNvCxnSpPr>
          <p:nvPr/>
        </p:nvCxnSpPr>
        <p:spPr>
          <a:xfrm>
            <a:off x="4791750" y="3079975"/>
            <a:ext cx="0" cy="309900"/>
          </a:xfrm>
          <a:prstGeom prst="straightConnector1">
            <a:avLst/>
          </a:prstGeom>
          <a:noFill/>
          <a:ln cap="flat" cmpd="sng" w="9525">
            <a:solidFill>
              <a:schemeClr val="dk2"/>
            </a:solidFill>
            <a:prstDash val="solid"/>
            <a:round/>
            <a:headEnd len="med" w="med" type="triangle"/>
            <a:tailEnd len="med" w="med" type="triangle"/>
          </a:ln>
        </p:spPr>
      </p:cxnSp>
      <p:sp>
        <p:nvSpPr>
          <p:cNvPr id="395" name="Google Shape;395;p29"/>
          <p:cNvSpPr/>
          <p:nvPr/>
        </p:nvSpPr>
        <p:spPr>
          <a:xfrm>
            <a:off x="4572925" y="1112600"/>
            <a:ext cx="437700" cy="953400"/>
          </a:xfrm>
          <a:prstGeom prst="upDownArrow">
            <a:avLst>
              <a:gd fmla="val 45236" name="adj1"/>
              <a:gd fmla="val 33339" name="adj2"/>
            </a:avLst>
          </a:prstGeom>
          <a:solidFill>
            <a:srgbClr val="FAFAFA"/>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6579225" y="1057875"/>
            <a:ext cx="437700" cy="994200"/>
          </a:xfrm>
          <a:prstGeom prst="upDownArrow">
            <a:avLst>
              <a:gd fmla="val 45236" name="adj1"/>
              <a:gd fmla="val 33339" name="adj2"/>
            </a:avLst>
          </a:prstGeom>
          <a:solidFill>
            <a:srgbClr val="FAFAFA"/>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29"/>
          <p:cNvPicPr preferRelativeResize="0"/>
          <p:nvPr/>
        </p:nvPicPr>
        <p:blipFill>
          <a:blip r:embed="rId4">
            <a:alphaModFix/>
          </a:blip>
          <a:stretch>
            <a:fillRect/>
          </a:stretch>
        </p:blipFill>
        <p:spPr>
          <a:xfrm>
            <a:off x="6506947" y="467199"/>
            <a:ext cx="582254" cy="582226"/>
          </a:xfrm>
          <a:prstGeom prst="rect">
            <a:avLst/>
          </a:prstGeom>
          <a:noFill/>
          <a:ln>
            <a:noFill/>
          </a:ln>
        </p:spPr>
      </p:pic>
      <p:sp>
        <p:nvSpPr>
          <p:cNvPr id="398" name="Google Shape;398;p29"/>
          <p:cNvSpPr txBox="1"/>
          <p:nvPr/>
        </p:nvSpPr>
        <p:spPr>
          <a:xfrm>
            <a:off x="6461925" y="2302338"/>
            <a:ext cx="67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a:ea typeface="Roboto"/>
                <a:cs typeface="Roboto"/>
                <a:sym typeface="Roboto"/>
              </a:rPr>
              <a:t>API</a:t>
            </a:r>
            <a:endParaRPr sz="2000">
              <a:latin typeface="Roboto"/>
              <a:ea typeface="Roboto"/>
              <a:cs typeface="Roboto"/>
              <a:sym typeface="Roboto"/>
            </a:endParaRPr>
          </a:p>
        </p:txBody>
      </p:sp>
      <p:sp>
        <p:nvSpPr>
          <p:cNvPr id="399" name="Google Shape;399;p29"/>
          <p:cNvSpPr txBox="1"/>
          <p:nvPr/>
        </p:nvSpPr>
        <p:spPr>
          <a:xfrm>
            <a:off x="4464725" y="2302338"/>
            <a:ext cx="67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a:ea typeface="Roboto"/>
                <a:cs typeface="Roboto"/>
                <a:sym typeface="Roboto"/>
              </a:rPr>
              <a:t>APP</a:t>
            </a:r>
            <a:endParaRPr sz="2000">
              <a:latin typeface="Roboto"/>
              <a:ea typeface="Roboto"/>
              <a:cs typeface="Roboto"/>
              <a:sym typeface="Roboto"/>
            </a:endParaRPr>
          </a:p>
        </p:txBody>
      </p:sp>
      <p:sp>
        <p:nvSpPr>
          <p:cNvPr id="400" name="Google Shape;400;p29"/>
          <p:cNvSpPr txBox="1"/>
          <p:nvPr/>
        </p:nvSpPr>
        <p:spPr>
          <a:xfrm>
            <a:off x="4400850" y="3674900"/>
            <a:ext cx="781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Kafka</a:t>
            </a:r>
            <a:endParaRPr sz="1700">
              <a:latin typeface="Roboto"/>
              <a:ea typeface="Roboto"/>
              <a:cs typeface="Roboto"/>
              <a:sym typeface="Roboto"/>
            </a:endParaRPr>
          </a:p>
        </p:txBody>
      </p:sp>
      <p:sp>
        <p:nvSpPr>
          <p:cNvPr id="401" name="Google Shape;401;p29"/>
          <p:cNvSpPr txBox="1"/>
          <p:nvPr/>
        </p:nvSpPr>
        <p:spPr>
          <a:xfrm>
            <a:off x="6001350" y="4003100"/>
            <a:ext cx="1722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9E9E9E"/>
                </a:solidFill>
                <a:latin typeface="Roboto"/>
                <a:ea typeface="Roboto"/>
                <a:cs typeface="Roboto"/>
                <a:sym typeface="Roboto"/>
              </a:rPr>
              <a:t>Docker-compose</a:t>
            </a:r>
            <a:endParaRPr sz="1200">
              <a:solidFill>
                <a:srgbClr val="9E9E9E"/>
              </a:solidFill>
              <a:latin typeface="Roboto"/>
              <a:ea typeface="Roboto"/>
              <a:cs typeface="Roboto"/>
              <a:sym typeface="Roboto"/>
            </a:endParaRPr>
          </a:p>
        </p:txBody>
      </p:sp>
      <p:pic>
        <p:nvPicPr>
          <p:cNvPr id="402" name="Google Shape;402;p29"/>
          <p:cNvPicPr preferRelativeResize="0"/>
          <p:nvPr/>
        </p:nvPicPr>
        <p:blipFill>
          <a:blip r:embed="rId5">
            <a:alphaModFix/>
          </a:blip>
          <a:stretch>
            <a:fillRect/>
          </a:stretch>
        </p:blipFill>
        <p:spPr>
          <a:xfrm>
            <a:off x="8336050" y="2420670"/>
            <a:ext cx="437700" cy="437700"/>
          </a:xfrm>
          <a:prstGeom prst="rect">
            <a:avLst/>
          </a:prstGeom>
          <a:noFill/>
          <a:ln>
            <a:noFill/>
          </a:ln>
        </p:spPr>
      </p:pic>
      <p:sp>
        <p:nvSpPr>
          <p:cNvPr id="403" name="Google Shape;403;p29"/>
          <p:cNvSpPr/>
          <p:nvPr/>
        </p:nvSpPr>
        <p:spPr>
          <a:xfrm>
            <a:off x="7488850" y="2393225"/>
            <a:ext cx="781800" cy="492600"/>
          </a:xfrm>
          <a:prstGeom prst="leftRightArrow">
            <a:avLst>
              <a:gd fmla="val 30207" name="adj1"/>
              <a:gd fmla="val 39251" name="adj2"/>
            </a:avLst>
          </a:prstGeom>
          <a:solidFill>
            <a:srgbClr val="FAFAFA"/>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09" name="Google Shape;409;p30"/>
          <p:cNvSpPr/>
          <p:nvPr/>
        </p:nvSpPr>
        <p:spPr>
          <a:xfrm>
            <a:off x="0" y="0"/>
            <a:ext cx="9144000" cy="5143500"/>
          </a:xfrm>
          <a:prstGeom prst="rect">
            <a:avLst/>
          </a:prstGeom>
          <a:solidFill>
            <a:srgbClr val="000000">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txBox="1"/>
          <p:nvPr/>
        </p:nvSpPr>
        <p:spPr>
          <a:xfrm>
            <a:off x="723075" y="2233200"/>
            <a:ext cx="1968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200">
                <a:solidFill>
                  <a:schemeClr val="lt1"/>
                </a:solidFill>
                <a:latin typeface="Roboto Medium"/>
                <a:ea typeface="Roboto Medium"/>
                <a:cs typeface="Roboto Medium"/>
                <a:sym typeface="Roboto Medium"/>
              </a:rPr>
              <a:t>DEMO</a:t>
            </a:r>
            <a:endParaRPr sz="3200">
              <a:solidFill>
                <a:schemeClr val="lt1"/>
              </a:solidFill>
              <a:latin typeface="Roboto Medium"/>
              <a:ea typeface="Roboto Medium"/>
              <a:cs typeface="Roboto Medium"/>
              <a:sym typeface="Roboto Medium"/>
            </a:endParaRPr>
          </a:p>
        </p:txBody>
      </p:sp>
      <p:grpSp>
        <p:nvGrpSpPr>
          <p:cNvPr id="411" name="Google Shape;411;p30"/>
          <p:cNvGrpSpPr/>
          <p:nvPr/>
        </p:nvGrpSpPr>
        <p:grpSpPr>
          <a:xfrm>
            <a:off x="3212428" y="3472650"/>
            <a:ext cx="5931801" cy="671500"/>
            <a:chOff x="3212428" y="3472650"/>
            <a:chExt cx="5931801" cy="671500"/>
          </a:xfrm>
        </p:grpSpPr>
        <p:sp>
          <p:nvSpPr>
            <p:cNvPr id="412" name="Google Shape;412;p30"/>
            <p:cNvSpPr/>
            <p:nvPr/>
          </p:nvSpPr>
          <p:spPr>
            <a:xfrm>
              <a:off x="3212428" y="3472650"/>
              <a:ext cx="5931801" cy="671500"/>
            </a:xfrm>
            <a:custGeom>
              <a:rect b="b" l="l" r="r" t="t"/>
              <a:pathLst>
                <a:path extrusionOk="0" h="22087" w="195109">
                  <a:moveTo>
                    <a:pt x="11050" y="1"/>
                  </a:moveTo>
                  <a:cubicBezTo>
                    <a:pt x="4954" y="1"/>
                    <a:pt x="1" y="4942"/>
                    <a:pt x="1" y="11038"/>
                  </a:cubicBezTo>
                  <a:cubicBezTo>
                    <a:pt x="1" y="17146"/>
                    <a:pt x="4954" y="22087"/>
                    <a:pt x="11050" y="22087"/>
                  </a:cubicBezTo>
                  <a:lnTo>
                    <a:pt x="195108" y="22087"/>
                  </a:lnTo>
                  <a:lnTo>
                    <a:pt x="195108" y="1"/>
                  </a:lnTo>
                  <a:close/>
                </a:path>
              </a:pathLst>
            </a:custGeom>
            <a:solidFill>
              <a:srgbClr val="000000">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3286638" y="3545796"/>
              <a:ext cx="524899" cy="524869"/>
            </a:xfrm>
            <a:custGeom>
              <a:rect b="b" l="l" r="r" t="t"/>
              <a:pathLst>
                <a:path extrusionOk="0" h="17264" w="17265">
                  <a:moveTo>
                    <a:pt x="8633" y="0"/>
                  </a:moveTo>
                  <a:cubicBezTo>
                    <a:pt x="3858" y="0"/>
                    <a:pt x="0" y="3870"/>
                    <a:pt x="0" y="8632"/>
                  </a:cubicBezTo>
                  <a:cubicBezTo>
                    <a:pt x="0" y="13406"/>
                    <a:pt x="3858" y="17264"/>
                    <a:pt x="8633" y="17264"/>
                  </a:cubicBezTo>
                  <a:cubicBezTo>
                    <a:pt x="13395" y="17264"/>
                    <a:pt x="17265" y="13406"/>
                    <a:pt x="17265" y="8632"/>
                  </a:cubicBezTo>
                  <a:cubicBezTo>
                    <a:pt x="17265" y="3870"/>
                    <a:pt x="13395" y="0"/>
                    <a:pt x="8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3336587" y="3596080"/>
              <a:ext cx="424632" cy="424632"/>
            </a:xfrm>
            <a:custGeom>
              <a:rect b="b" l="l" r="r" t="t"/>
              <a:pathLst>
                <a:path extrusionOk="0" h="13967" w="13967">
                  <a:moveTo>
                    <a:pt x="13967" y="6978"/>
                  </a:moveTo>
                  <a:cubicBezTo>
                    <a:pt x="13967" y="10836"/>
                    <a:pt x="10847" y="13967"/>
                    <a:pt x="6990" y="13967"/>
                  </a:cubicBezTo>
                  <a:cubicBezTo>
                    <a:pt x="3132" y="13967"/>
                    <a:pt x="1" y="10836"/>
                    <a:pt x="1" y="6978"/>
                  </a:cubicBezTo>
                  <a:cubicBezTo>
                    <a:pt x="1" y="3132"/>
                    <a:pt x="3132" y="1"/>
                    <a:pt x="6990" y="1"/>
                  </a:cubicBezTo>
                  <a:cubicBezTo>
                    <a:pt x="10847" y="1"/>
                    <a:pt x="13967" y="3132"/>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04</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415" name="Google Shape;415;p30"/>
            <p:cNvGrpSpPr/>
            <p:nvPr/>
          </p:nvGrpSpPr>
          <p:grpSpPr>
            <a:xfrm>
              <a:off x="4171438" y="3490225"/>
              <a:ext cx="3210900" cy="636350"/>
              <a:chOff x="5222700" y="3658300"/>
              <a:chExt cx="3210900" cy="636350"/>
            </a:xfrm>
          </p:grpSpPr>
          <p:sp>
            <p:nvSpPr>
              <p:cNvPr id="416" name="Google Shape;416;p3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L’interface qui révèle nos données</a:t>
                </a:r>
                <a:endParaRPr sz="1200">
                  <a:solidFill>
                    <a:srgbClr val="FFFFFF"/>
                  </a:solidFill>
                  <a:latin typeface="Roboto"/>
                  <a:ea typeface="Roboto"/>
                  <a:cs typeface="Roboto"/>
                  <a:sym typeface="Roboto"/>
                </a:endParaRPr>
              </a:p>
            </p:txBody>
          </p:sp>
          <p:sp>
            <p:nvSpPr>
              <p:cNvPr id="417" name="Google Shape;417;p30"/>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Dash</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grpSp>
        <p:nvGrpSpPr>
          <p:cNvPr id="418" name="Google Shape;418;p30"/>
          <p:cNvGrpSpPr/>
          <p:nvPr/>
        </p:nvGrpSpPr>
        <p:grpSpPr>
          <a:xfrm>
            <a:off x="3212428" y="2648106"/>
            <a:ext cx="5931801" cy="671865"/>
            <a:chOff x="3212428" y="2648106"/>
            <a:chExt cx="5931801" cy="671865"/>
          </a:xfrm>
        </p:grpSpPr>
        <p:sp>
          <p:nvSpPr>
            <p:cNvPr id="419" name="Google Shape;419;p30"/>
            <p:cNvSpPr/>
            <p:nvPr/>
          </p:nvSpPr>
          <p:spPr>
            <a:xfrm>
              <a:off x="3212428" y="2648106"/>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000000">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3286638" y="2721586"/>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3336587" y="2771900"/>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0"/>
                    <a:pt x="6990" y="0"/>
                  </a:cubicBezTo>
                  <a:cubicBezTo>
                    <a:pt x="10847" y="0"/>
                    <a:pt x="13967" y="3120"/>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03</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422" name="Google Shape;422;p30"/>
            <p:cNvGrpSpPr/>
            <p:nvPr/>
          </p:nvGrpSpPr>
          <p:grpSpPr>
            <a:xfrm>
              <a:off x="4171437" y="2665863"/>
              <a:ext cx="4972519" cy="636362"/>
              <a:chOff x="5222700" y="3658300"/>
              <a:chExt cx="4972519" cy="636362"/>
            </a:xfrm>
          </p:grpSpPr>
          <p:sp>
            <p:nvSpPr>
              <p:cNvPr id="423" name="Google Shape;423;p30"/>
              <p:cNvSpPr txBox="1"/>
              <p:nvPr/>
            </p:nvSpPr>
            <p:spPr>
              <a:xfrm>
                <a:off x="5222719" y="3928962"/>
                <a:ext cx="4972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La magie derrière les données qui arrivent en direct</a:t>
                </a:r>
                <a:endParaRPr sz="1200">
                  <a:solidFill>
                    <a:srgbClr val="FFFFFF"/>
                  </a:solidFill>
                  <a:latin typeface="Roboto"/>
                  <a:ea typeface="Roboto"/>
                  <a:cs typeface="Roboto"/>
                  <a:sym typeface="Roboto"/>
                </a:endParaRPr>
              </a:p>
            </p:txBody>
          </p:sp>
          <p:sp>
            <p:nvSpPr>
              <p:cNvPr id="424" name="Google Shape;424;p30"/>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Kafka</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grpSp>
        <p:nvGrpSpPr>
          <p:cNvPr id="425" name="Google Shape;425;p30"/>
          <p:cNvGrpSpPr/>
          <p:nvPr/>
        </p:nvGrpSpPr>
        <p:grpSpPr>
          <a:xfrm>
            <a:off x="3198322" y="1823925"/>
            <a:ext cx="5945908" cy="671500"/>
            <a:chOff x="3198322" y="1823925"/>
            <a:chExt cx="5945908" cy="671500"/>
          </a:xfrm>
        </p:grpSpPr>
        <p:sp>
          <p:nvSpPr>
            <p:cNvPr id="426" name="Google Shape;426;p30"/>
            <p:cNvSpPr/>
            <p:nvPr/>
          </p:nvSpPr>
          <p:spPr>
            <a:xfrm>
              <a:off x="3198322" y="1823925"/>
              <a:ext cx="5945908" cy="671500"/>
            </a:xfrm>
            <a:custGeom>
              <a:rect b="b" l="l" r="r" t="t"/>
              <a:pathLst>
                <a:path extrusionOk="0" h="22087" w="195573">
                  <a:moveTo>
                    <a:pt x="11049" y="0"/>
                  </a:moveTo>
                  <a:cubicBezTo>
                    <a:pt x="4953" y="0"/>
                    <a:pt x="0" y="4941"/>
                    <a:pt x="0" y="11037"/>
                  </a:cubicBezTo>
                  <a:cubicBezTo>
                    <a:pt x="0" y="17145"/>
                    <a:pt x="4953" y="22086"/>
                    <a:pt x="11049" y="22086"/>
                  </a:cubicBezTo>
                  <a:lnTo>
                    <a:pt x="195572" y="22086"/>
                  </a:lnTo>
                  <a:lnTo>
                    <a:pt x="195572" y="0"/>
                  </a:lnTo>
                  <a:close/>
                </a:path>
              </a:pathLst>
            </a:custGeom>
            <a:solidFill>
              <a:srgbClr val="000000">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3286638" y="1897041"/>
              <a:ext cx="524899" cy="524899"/>
            </a:xfrm>
            <a:custGeom>
              <a:rect b="b" l="l" r="r" t="t"/>
              <a:pathLst>
                <a:path extrusionOk="0" h="17265" w="17265">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3336587" y="1947355"/>
              <a:ext cx="424632" cy="424632"/>
            </a:xfrm>
            <a:custGeom>
              <a:rect b="b" l="l" r="r" t="t"/>
              <a:pathLst>
                <a:path extrusionOk="0" h="13967" w="13967">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02</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429" name="Google Shape;429;p30"/>
            <p:cNvGrpSpPr/>
            <p:nvPr/>
          </p:nvGrpSpPr>
          <p:grpSpPr>
            <a:xfrm>
              <a:off x="4171438" y="1841333"/>
              <a:ext cx="4930219" cy="636342"/>
              <a:chOff x="5222700" y="3658300"/>
              <a:chExt cx="4930219" cy="636342"/>
            </a:xfrm>
          </p:grpSpPr>
          <p:sp>
            <p:nvSpPr>
              <p:cNvPr id="430" name="Google Shape;430;p30"/>
              <p:cNvSpPr txBox="1"/>
              <p:nvPr/>
            </p:nvSpPr>
            <p:spPr>
              <a:xfrm>
                <a:off x="5222719" y="3928942"/>
                <a:ext cx="4930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Les routes principales de notre projet</a:t>
                </a:r>
                <a:endParaRPr sz="1200">
                  <a:solidFill>
                    <a:srgbClr val="FFFFFF"/>
                  </a:solidFill>
                  <a:latin typeface="Roboto"/>
                  <a:ea typeface="Roboto"/>
                  <a:cs typeface="Roboto"/>
                  <a:sym typeface="Roboto"/>
                </a:endParaRPr>
              </a:p>
            </p:txBody>
          </p:sp>
          <p:sp>
            <p:nvSpPr>
              <p:cNvPr id="431" name="Google Shape;431;p30"/>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FastAPI</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grpSp>
        <p:nvGrpSpPr>
          <p:cNvPr id="432" name="Google Shape;432;p30"/>
          <p:cNvGrpSpPr/>
          <p:nvPr/>
        </p:nvGrpSpPr>
        <p:grpSpPr>
          <a:xfrm>
            <a:off x="3212428" y="999350"/>
            <a:ext cx="5931801" cy="671865"/>
            <a:chOff x="3212428" y="999350"/>
            <a:chExt cx="5931801" cy="671865"/>
          </a:xfrm>
        </p:grpSpPr>
        <p:sp>
          <p:nvSpPr>
            <p:cNvPr id="433" name="Google Shape;433;p30"/>
            <p:cNvSpPr/>
            <p:nvPr/>
          </p:nvSpPr>
          <p:spPr>
            <a:xfrm>
              <a:off x="3212428" y="999350"/>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000000">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3286638" y="1072830"/>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3336587" y="1123144"/>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1"/>
                    <a:pt x="6990" y="1"/>
                  </a:cubicBezTo>
                  <a:cubicBezTo>
                    <a:pt x="10847" y="1"/>
                    <a:pt x="13967" y="3120"/>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01</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436" name="Google Shape;436;p30"/>
            <p:cNvGrpSpPr/>
            <p:nvPr/>
          </p:nvGrpSpPr>
          <p:grpSpPr>
            <a:xfrm>
              <a:off x="4171438" y="1017100"/>
              <a:ext cx="3210900" cy="636350"/>
              <a:chOff x="5222700" y="3658300"/>
              <a:chExt cx="3210900" cy="636350"/>
            </a:xfrm>
          </p:grpSpPr>
          <p:sp>
            <p:nvSpPr>
              <p:cNvPr id="437" name="Google Shape;437;p3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Les différents fichiers de notre Docker</a:t>
                </a:r>
                <a:endParaRPr sz="1200">
                  <a:solidFill>
                    <a:srgbClr val="FFFFFF"/>
                  </a:solidFill>
                  <a:latin typeface="Roboto"/>
                  <a:ea typeface="Roboto"/>
                  <a:cs typeface="Roboto"/>
                  <a:sym typeface="Roboto"/>
                </a:endParaRPr>
              </a:p>
            </p:txBody>
          </p:sp>
          <p:sp>
            <p:nvSpPr>
              <p:cNvPr id="438" name="Google Shape;438;p30"/>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Docker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31" title="DemoMovie.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4"/>
          <p:cNvGrpSpPr/>
          <p:nvPr/>
        </p:nvGrpSpPr>
        <p:grpSpPr>
          <a:xfrm>
            <a:off x="3872125" y="620800"/>
            <a:ext cx="4405450" cy="861662"/>
            <a:chOff x="3491125" y="620800"/>
            <a:chExt cx="4405450" cy="861662"/>
          </a:xfrm>
        </p:grpSpPr>
        <p:sp>
          <p:nvSpPr>
            <p:cNvPr id="85" name="Google Shape;85;p14"/>
            <p:cNvSpPr/>
            <p:nvPr/>
          </p:nvSpPr>
          <p:spPr>
            <a:xfrm>
              <a:off x="3491125" y="620800"/>
              <a:ext cx="684972" cy="861662"/>
            </a:xfrm>
            <a:custGeom>
              <a:rect b="b" l="l" r="r" t="t"/>
              <a:pathLst>
                <a:path extrusionOk="0" h="30255" w="24051">
                  <a:moveTo>
                    <a:pt x="12025" y="0"/>
                  </a:moveTo>
                  <a:lnTo>
                    <a:pt x="0" y="6942"/>
                  </a:lnTo>
                  <a:lnTo>
                    <a:pt x="0" y="30254"/>
                  </a:lnTo>
                  <a:lnTo>
                    <a:pt x="24051" y="30254"/>
                  </a:lnTo>
                  <a:lnTo>
                    <a:pt x="24051" y="6942"/>
                  </a:lnTo>
                  <a:lnTo>
                    <a:pt x="12025" y="0"/>
                  </a:ln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a:p>
          </p:txBody>
        </p:sp>
        <p:sp>
          <p:nvSpPr>
            <p:cNvPr id="86" name="Google Shape;86;p14"/>
            <p:cNvSpPr/>
            <p:nvPr/>
          </p:nvSpPr>
          <p:spPr>
            <a:xfrm>
              <a:off x="3690169" y="1067047"/>
              <a:ext cx="485926" cy="415409"/>
            </a:xfrm>
            <a:custGeom>
              <a:rect b="b" l="l" r="r" t="t"/>
              <a:pathLst>
                <a:path extrusionOk="0" h="14586" w="17062">
                  <a:moveTo>
                    <a:pt x="17062" y="0"/>
                  </a:moveTo>
                  <a:lnTo>
                    <a:pt x="0" y="14585"/>
                  </a:lnTo>
                  <a:lnTo>
                    <a:pt x="17062" y="14585"/>
                  </a:lnTo>
                  <a:lnTo>
                    <a:pt x="17062" y="0"/>
                  </a:lnTo>
                  <a:close/>
                </a:path>
              </a:pathLst>
            </a:custGeom>
            <a:solidFill>
              <a:srgbClr val="202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116055" y="720137"/>
              <a:ext cx="3780521" cy="672128"/>
            </a:xfrm>
            <a:custGeom>
              <a:rect b="b" l="l" r="r" t="t"/>
              <a:pathLst>
                <a:path extrusionOk="0" h="23600" w="132743">
                  <a:moveTo>
                    <a:pt x="9585" y="1"/>
                  </a:moveTo>
                  <a:lnTo>
                    <a:pt x="0" y="16610"/>
                  </a:lnTo>
                  <a:lnTo>
                    <a:pt x="2322" y="23599"/>
                  </a:lnTo>
                  <a:lnTo>
                    <a:pt x="119896" y="23599"/>
                  </a:lnTo>
                  <a:lnTo>
                    <a:pt x="132743" y="1"/>
                  </a:lnTo>
                  <a:close/>
                </a:path>
              </a:pathLst>
            </a:custGeom>
            <a:solidFill>
              <a:srgbClr val="EEEEEE"/>
            </a:solidFill>
            <a:ln>
              <a:noFill/>
            </a:ln>
          </p:spPr>
          <p:txBody>
            <a:bodyPr anchorCtr="0" anchor="t" bIns="91425" lIns="365750" spcFirstLastPara="1" rIns="91425" wrap="square" tIns="18287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Notre équipe et notre problématique</a:t>
              </a:r>
              <a:endParaRPr/>
            </a:p>
          </p:txBody>
        </p:sp>
        <p:sp>
          <p:nvSpPr>
            <p:cNvPr id="88" name="Google Shape;88;p14"/>
            <p:cNvSpPr/>
            <p:nvPr/>
          </p:nvSpPr>
          <p:spPr>
            <a:xfrm>
              <a:off x="4359841" y="720137"/>
              <a:ext cx="3536732" cy="672128"/>
            </a:xfrm>
            <a:custGeom>
              <a:rect b="b" l="l" r="r" t="t"/>
              <a:pathLst>
                <a:path extrusionOk="0" h="23600" w="124183">
                  <a:moveTo>
                    <a:pt x="1025" y="1"/>
                  </a:moveTo>
                  <a:lnTo>
                    <a:pt x="1" y="1775"/>
                  </a:lnTo>
                  <a:lnTo>
                    <a:pt x="120385" y="1775"/>
                  </a:lnTo>
                  <a:lnTo>
                    <a:pt x="108645" y="23599"/>
                  </a:lnTo>
                  <a:lnTo>
                    <a:pt x="111336" y="23599"/>
                  </a:lnTo>
                  <a:lnTo>
                    <a:pt x="124183"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3914618" y="1166726"/>
              <a:ext cx="2198684" cy="315729"/>
            </a:xfrm>
            <a:custGeom>
              <a:rect b="b" l="l" r="r" t="t"/>
              <a:pathLst>
                <a:path extrusionOk="0" h="11086" w="77201">
                  <a:moveTo>
                    <a:pt x="6335" y="0"/>
                  </a:moveTo>
                  <a:lnTo>
                    <a:pt x="1" y="11085"/>
                  </a:lnTo>
                  <a:lnTo>
                    <a:pt x="71129" y="11085"/>
                  </a:lnTo>
                  <a:lnTo>
                    <a:pt x="77201" y="0"/>
                  </a:lnTo>
                  <a:close/>
                </a:path>
              </a:pathLst>
            </a:custGeom>
            <a:solidFill>
              <a:srgbClr val="4949E7"/>
            </a:solidFill>
            <a:ln>
              <a:noFill/>
            </a:ln>
          </p:spPr>
          <p:txBody>
            <a:bodyPr anchorCtr="0" anchor="ctr" bIns="91425" lIns="365750"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FFFFFF"/>
                  </a:solidFill>
                  <a:latin typeface="Roboto"/>
                  <a:ea typeface="Roboto"/>
                  <a:cs typeface="Roboto"/>
                  <a:sym typeface="Roboto"/>
                </a:rPr>
                <a:t>Introduction</a:t>
              </a:r>
              <a:endParaRPr b="1">
                <a:solidFill>
                  <a:srgbClr val="FFFFFF"/>
                </a:solidFill>
                <a:latin typeface="Roboto"/>
                <a:ea typeface="Roboto"/>
                <a:cs typeface="Roboto"/>
                <a:sym typeface="Roboto"/>
              </a:endParaRPr>
            </a:p>
          </p:txBody>
        </p:sp>
      </p:grpSp>
      <p:grpSp>
        <p:nvGrpSpPr>
          <p:cNvPr id="90" name="Google Shape;90;p14"/>
          <p:cNvGrpSpPr/>
          <p:nvPr/>
        </p:nvGrpSpPr>
        <p:grpSpPr>
          <a:xfrm>
            <a:off x="3872125" y="1634332"/>
            <a:ext cx="4405450" cy="861634"/>
            <a:chOff x="3491125" y="1634332"/>
            <a:chExt cx="4405450" cy="861634"/>
          </a:xfrm>
        </p:grpSpPr>
        <p:sp>
          <p:nvSpPr>
            <p:cNvPr id="91" name="Google Shape;91;p14"/>
            <p:cNvSpPr/>
            <p:nvPr/>
          </p:nvSpPr>
          <p:spPr>
            <a:xfrm>
              <a:off x="3491125" y="1634332"/>
              <a:ext cx="684972" cy="861634"/>
            </a:xfrm>
            <a:custGeom>
              <a:rect b="b" l="l" r="r" t="t"/>
              <a:pathLst>
                <a:path extrusionOk="0" h="30254" w="24051">
                  <a:moveTo>
                    <a:pt x="12025" y="0"/>
                  </a:moveTo>
                  <a:lnTo>
                    <a:pt x="0" y="6941"/>
                  </a:lnTo>
                  <a:lnTo>
                    <a:pt x="0" y="30254"/>
                  </a:lnTo>
                  <a:lnTo>
                    <a:pt x="24051" y="30254"/>
                  </a:lnTo>
                  <a:lnTo>
                    <a:pt x="24051" y="6941"/>
                  </a:lnTo>
                  <a:lnTo>
                    <a:pt x="12025" y="0"/>
                  </a:lnTo>
                  <a:close/>
                </a:path>
              </a:pathLst>
            </a:cu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02</a:t>
              </a:r>
              <a:endParaRPr/>
            </a:p>
          </p:txBody>
        </p:sp>
        <p:sp>
          <p:nvSpPr>
            <p:cNvPr id="92" name="Google Shape;92;p14"/>
            <p:cNvSpPr/>
            <p:nvPr/>
          </p:nvSpPr>
          <p:spPr>
            <a:xfrm>
              <a:off x="3690169" y="2080551"/>
              <a:ext cx="485926" cy="415409"/>
            </a:xfrm>
            <a:custGeom>
              <a:rect b="b" l="l" r="r" t="t"/>
              <a:pathLst>
                <a:path extrusionOk="0" h="14586" w="17062">
                  <a:moveTo>
                    <a:pt x="17062" y="1"/>
                  </a:moveTo>
                  <a:lnTo>
                    <a:pt x="0" y="14586"/>
                  </a:lnTo>
                  <a:lnTo>
                    <a:pt x="17062" y="14586"/>
                  </a:lnTo>
                  <a:lnTo>
                    <a:pt x="17062" y="1"/>
                  </a:ln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4116055" y="1733669"/>
              <a:ext cx="3780521" cy="672100"/>
            </a:xfrm>
            <a:custGeom>
              <a:rect b="b" l="l" r="r" t="t"/>
              <a:pathLst>
                <a:path extrusionOk="0" h="23599" w="132743">
                  <a:moveTo>
                    <a:pt x="9585" y="1"/>
                  </a:moveTo>
                  <a:lnTo>
                    <a:pt x="0" y="16598"/>
                  </a:lnTo>
                  <a:lnTo>
                    <a:pt x="2322" y="23599"/>
                  </a:lnTo>
                  <a:lnTo>
                    <a:pt x="119896" y="23599"/>
                  </a:lnTo>
                  <a:lnTo>
                    <a:pt x="132743" y="1"/>
                  </a:lnTo>
                  <a:close/>
                </a:path>
              </a:pathLst>
            </a:custGeom>
            <a:solidFill>
              <a:srgbClr val="EEEEEE"/>
            </a:solidFill>
            <a:ln>
              <a:noFill/>
            </a:ln>
          </p:spPr>
          <p:txBody>
            <a:bodyPr anchorCtr="0" anchor="t" bIns="91425" lIns="365750" spcFirstLastPara="1" rIns="91425" wrap="square" tIns="18287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Notre architecture solution</a:t>
              </a:r>
              <a:endParaRPr sz="1200">
                <a:solidFill>
                  <a:srgbClr val="434343"/>
                </a:solidFill>
                <a:latin typeface="Roboto"/>
                <a:ea typeface="Roboto"/>
                <a:cs typeface="Roboto"/>
                <a:sym typeface="Roboto"/>
              </a:endParaRPr>
            </a:p>
          </p:txBody>
        </p:sp>
        <p:sp>
          <p:nvSpPr>
            <p:cNvPr id="94" name="Google Shape;94;p14"/>
            <p:cNvSpPr/>
            <p:nvPr/>
          </p:nvSpPr>
          <p:spPr>
            <a:xfrm>
              <a:off x="4359841" y="1733669"/>
              <a:ext cx="3536732" cy="672100"/>
            </a:xfrm>
            <a:custGeom>
              <a:rect b="b" l="l" r="r" t="t"/>
              <a:pathLst>
                <a:path extrusionOk="0" h="23599" w="124183">
                  <a:moveTo>
                    <a:pt x="1025" y="1"/>
                  </a:moveTo>
                  <a:lnTo>
                    <a:pt x="1" y="1775"/>
                  </a:lnTo>
                  <a:lnTo>
                    <a:pt x="120385" y="1775"/>
                  </a:lnTo>
                  <a:lnTo>
                    <a:pt x="108645" y="23599"/>
                  </a:lnTo>
                  <a:lnTo>
                    <a:pt x="111336" y="23599"/>
                  </a:lnTo>
                  <a:lnTo>
                    <a:pt x="124183" y="1"/>
                  </a:ln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3914618" y="2180258"/>
              <a:ext cx="2198684" cy="315701"/>
            </a:xfrm>
            <a:custGeom>
              <a:rect b="b" l="l" r="r" t="t"/>
              <a:pathLst>
                <a:path extrusionOk="0" h="11085" w="77201">
                  <a:moveTo>
                    <a:pt x="6335" y="0"/>
                  </a:moveTo>
                  <a:lnTo>
                    <a:pt x="1" y="11085"/>
                  </a:lnTo>
                  <a:lnTo>
                    <a:pt x="71129" y="11085"/>
                  </a:lnTo>
                  <a:lnTo>
                    <a:pt x="77201" y="0"/>
                  </a:lnTo>
                  <a:close/>
                </a:path>
              </a:pathLst>
            </a:custGeom>
            <a:solidFill>
              <a:srgbClr val="6FA8DC"/>
            </a:solidFill>
            <a:ln>
              <a:noFill/>
            </a:ln>
          </p:spPr>
          <p:txBody>
            <a:bodyPr anchorCtr="0" anchor="ctr" bIns="91425" lIns="365750"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FFFFFF"/>
                  </a:solidFill>
                  <a:latin typeface="Roboto"/>
                  <a:ea typeface="Roboto"/>
                  <a:cs typeface="Roboto"/>
                  <a:sym typeface="Roboto"/>
                </a:rPr>
                <a:t>Architecture</a:t>
              </a:r>
              <a:endParaRPr b="1">
                <a:solidFill>
                  <a:srgbClr val="FFFFFF"/>
                </a:solidFill>
                <a:latin typeface="Roboto"/>
                <a:ea typeface="Roboto"/>
                <a:cs typeface="Roboto"/>
                <a:sym typeface="Roboto"/>
              </a:endParaRPr>
            </a:p>
          </p:txBody>
        </p:sp>
      </p:grpSp>
      <p:grpSp>
        <p:nvGrpSpPr>
          <p:cNvPr id="96" name="Google Shape;96;p14"/>
          <p:cNvGrpSpPr/>
          <p:nvPr/>
        </p:nvGrpSpPr>
        <p:grpSpPr>
          <a:xfrm>
            <a:off x="3872125" y="2647495"/>
            <a:ext cx="4405450" cy="861662"/>
            <a:chOff x="3491125" y="2647495"/>
            <a:chExt cx="4405450" cy="861662"/>
          </a:xfrm>
        </p:grpSpPr>
        <p:sp>
          <p:nvSpPr>
            <p:cNvPr id="97" name="Google Shape;97;p14"/>
            <p:cNvSpPr/>
            <p:nvPr/>
          </p:nvSpPr>
          <p:spPr>
            <a:xfrm>
              <a:off x="3491125" y="2647495"/>
              <a:ext cx="684972" cy="861662"/>
            </a:xfrm>
            <a:custGeom>
              <a:rect b="b" l="l" r="r" t="t"/>
              <a:pathLst>
                <a:path extrusionOk="0" h="30255" w="24051">
                  <a:moveTo>
                    <a:pt x="12025" y="1"/>
                  </a:moveTo>
                  <a:lnTo>
                    <a:pt x="0" y="6954"/>
                  </a:lnTo>
                  <a:lnTo>
                    <a:pt x="0" y="30255"/>
                  </a:lnTo>
                  <a:lnTo>
                    <a:pt x="24051" y="30255"/>
                  </a:lnTo>
                  <a:lnTo>
                    <a:pt x="24051" y="6954"/>
                  </a:lnTo>
                  <a:lnTo>
                    <a:pt x="12025" y="1"/>
                  </a:lnTo>
                  <a:close/>
                </a:path>
              </a:pathLst>
            </a:cu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03</a:t>
              </a:r>
              <a:endParaRPr/>
            </a:p>
          </p:txBody>
        </p:sp>
        <p:sp>
          <p:nvSpPr>
            <p:cNvPr id="98" name="Google Shape;98;p14"/>
            <p:cNvSpPr/>
            <p:nvPr/>
          </p:nvSpPr>
          <p:spPr>
            <a:xfrm>
              <a:off x="3690169" y="3093742"/>
              <a:ext cx="485926" cy="415409"/>
            </a:xfrm>
            <a:custGeom>
              <a:rect b="b" l="l" r="r" t="t"/>
              <a:pathLst>
                <a:path extrusionOk="0" h="14586" w="17062">
                  <a:moveTo>
                    <a:pt x="17062" y="1"/>
                  </a:moveTo>
                  <a:lnTo>
                    <a:pt x="0" y="14586"/>
                  </a:lnTo>
                  <a:lnTo>
                    <a:pt x="17062" y="14586"/>
                  </a:lnTo>
                  <a:lnTo>
                    <a:pt x="17062"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116055" y="2746860"/>
              <a:ext cx="3780521" cy="672100"/>
            </a:xfrm>
            <a:custGeom>
              <a:rect b="b" l="l" r="r" t="t"/>
              <a:pathLst>
                <a:path extrusionOk="0" h="23599" w="132743">
                  <a:moveTo>
                    <a:pt x="9585" y="0"/>
                  </a:moveTo>
                  <a:lnTo>
                    <a:pt x="0" y="16610"/>
                  </a:lnTo>
                  <a:lnTo>
                    <a:pt x="2322" y="23599"/>
                  </a:lnTo>
                  <a:lnTo>
                    <a:pt x="119896" y="23599"/>
                  </a:lnTo>
                  <a:lnTo>
                    <a:pt x="132743" y="0"/>
                  </a:lnTo>
                  <a:close/>
                </a:path>
              </a:pathLst>
            </a:custGeom>
            <a:solidFill>
              <a:srgbClr val="EEEEEE"/>
            </a:solidFill>
            <a:ln>
              <a:noFill/>
            </a:ln>
          </p:spPr>
          <p:txBody>
            <a:bodyPr anchorCtr="0" anchor="t" bIns="91425" lIns="365750" spcFirstLastPara="1" rIns="91425" wrap="square" tIns="18287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Déploiement, consommation &amp; démo</a:t>
              </a:r>
              <a:endParaRPr sz="1200">
                <a:solidFill>
                  <a:srgbClr val="434343"/>
                </a:solidFill>
                <a:latin typeface="Roboto"/>
                <a:ea typeface="Roboto"/>
                <a:cs typeface="Roboto"/>
                <a:sym typeface="Roboto"/>
              </a:endParaRPr>
            </a:p>
          </p:txBody>
        </p:sp>
        <p:sp>
          <p:nvSpPr>
            <p:cNvPr id="100" name="Google Shape;100;p14"/>
            <p:cNvSpPr/>
            <p:nvPr/>
          </p:nvSpPr>
          <p:spPr>
            <a:xfrm>
              <a:off x="4359841" y="2746860"/>
              <a:ext cx="3536732" cy="672100"/>
            </a:xfrm>
            <a:custGeom>
              <a:rect b="b" l="l" r="r" t="t"/>
              <a:pathLst>
                <a:path extrusionOk="0" h="23599" w="124183">
                  <a:moveTo>
                    <a:pt x="1025" y="0"/>
                  </a:moveTo>
                  <a:lnTo>
                    <a:pt x="1" y="1786"/>
                  </a:lnTo>
                  <a:lnTo>
                    <a:pt x="120385" y="1786"/>
                  </a:lnTo>
                  <a:lnTo>
                    <a:pt x="108645" y="23599"/>
                  </a:lnTo>
                  <a:lnTo>
                    <a:pt x="111336" y="23599"/>
                  </a:lnTo>
                  <a:lnTo>
                    <a:pt x="124183" y="0"/>
                  </a:ln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914618" y="3193420"/>
              <a:ext cx="2198684" cy="315729"/>
            </a:xfrm>
            <a:custGeom>
              <a:rect b="b" l="l" r="r" t="t"/>
              <a:pathLst>
                <a:path extrusionOk="0" h="11086" w="77201">
                  <a:moveTo>
                    <a:pt x="6335" y="1"/>
                  </a:moveTo>
                  <a:lnTo>
                    <a:pt x="1" y="11086"/>
                  </a:lnTo>
                  <a:lnTo>
                    <a:pt x="71129" y="11086"/>
                  </a:lnTo>
                  <a:lnTo>
                    <a:pt x="77201" y="1"/>
                  </a:lnTo>
                  <a:close/>
                </a:path>
              </a:pathLst>
            </a:custGeom>
            <a:solidFill>
              <a:srgbClr val="1155CC"/>
            </a:solidFill>
            <a:ln>
              <a:noFill/>
            </a:ln>
          </p:spPr>
          <p:txBody>
            <a:bodyPr anchorCtr="0" anchor="ctr" bIns="91425" lIns="365750"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FFFFFF"/>
                  </a:solidFill>
                  <a:latin typeface="Roboto"/>
                  <a:ea typeface="Roboto"/>
                  <a:cs typeface="Roboto"/>
                  <a:sym typeface="Roboto"/>
                </a:rPr>
                <a:t>Démonstration</a:t>
              </a:r>
              <a:endParaRPr b="1">
                <a:solidFill>
                  <a:srgbClr val="FFFFFF"/>
                </a:solidFill>
                <a:latin typeface="Roboto"/>
                <a:ea typeface="Roboto"/>
                <a:cs typeface="Roboto"/>
                <a:sym typeface="Roboto"/>
              </a:endParaRPr>
            </a:p>
          </p:txBody>
        </p:sp>
      </p:grpSp>
      <p:grpSp>
        <p:nvGrpSpPr>
          <p:cNvPr id="102" name="Google Shape;102;p14"/>
          <p:cNvGrpSpPr/>
          <p:nvPr/>
        </p:nvGrpSpPr>
        <p:grpSpPr>
          <a:xfrm>
            <a:off x="3872125" y="3661027"/>
            <a:ext cx="4405450" cy="861662"/>
            <a:chOff x="3491125" y="3661027"/>
            <a:chExt cx="4405450" cy="861662"/>
          </a:xfrm>
        </p:grpSpPr>
        <p:sp>
          <p:nvSpPr>
            <p:cNvPr id="103" name="Google Shape;103;p14"/>
            <p:cNvSpPr/>
            <p:nvPr/>
          </p:nvSpPr>
          <p:spPr>
            <a:xfrm>
              <a:off x="3491125" y="3661027"/>
              <a:ext cx="684972" cy="861662"/>
            </a:xfrm>
            <a:custGeom>
              <a:rect b="b" l="l" r="r" t="t"/>
              <a:pathLst>
                <a:path extrusionOk="0" h="30255" w="24051">
                  <a:moveTo>
                    <a:pt x="12025" y="1"/>
                  </a:moveTo>
                  <a:lnTo>
                    <a:pt x="0" y="6942"/>
                  </a:lnTo>
                  <a:lnTo>
                    <a:pt x="0" y="30254"/>
                  </a:lnTo>
                  <a:lnTo>
                    <a:pt x="24051" y="30254"/>
                  </a:lnTo>
                  <a:lnTo>
                    <a:pt x="24051" y="6942"/>
                  </a:lnTo>
                  <a:lnTo>
                    <a:pt x="12025" y="1"/>
                  </a:ln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04</a:t>
              </a:r>
              <a:endParaRPr/>
            </a:p>
          </p:txBody>
        </p:sp>
        <p:sp>
          <p:nvSpPr>
            <p:cNvPr id="104" name="Google Shape;104;p14"/>
            <p:cNvSpPr/>
            <p:nvPr/>
          </p:nvSpPr>
          <p:spPr>
            <a:xfrm>
              <a:off x="3690169" y="4107274"/>
              <a:ext cx="485926" cy="415409"/>
            </a:xfrm>
            <a:custGeom>
              <a:rect b="b" l="l" r="r" t="t"/>
              <a:pathLst>
                <a:path extrusionOk="0" h="14586" w="17062">
                  <a:moveTo>
                    <a:pt x="17062" y="0"/>
                  </a:moveTo>
                  <a:lnTo>
                    <a:pt x="0" y="14585"/>
                  </a:lnTo>
                  <a:lnTo>
                    <a:pt x="17062" y="14585"/>
                  </a:lnTo>
                  <a:lnTo>
                    <a:pt x="17062" y="0"/>
                  </a:lnTo>
                  <a:close/>
                </a:path>
              </a:pathLst>
            </a:custGeom>
            <a:solidFill>
              <a:srgbClr val="4685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116055" y="3760393"/>
              <a:ext cx="3780521" cy="672100"/>
            </a:xfrm>
            <a:custGeom>
              <a:rect b="b" l="l" r="r" t="t"/>
              <a:pathLst>
                <a:path extrusionOk="0" h="23599" w="132743">
                  <a:moveTo>
                    <a:pt x="9585" y="0"/>
                  </a:moveTo>
                  <a:lnTo>
                    <a:pt x="0" y="16597"/>
                  </a:lnTo>
                  <a:lnTo>
                    <a:pt x="2322" y="23598"/>
                  </a:lnTo>
                  <a:lnTo>
                    <a:pt x="119896" y="23598"/>
                  </a:lnTo>
                  <a:lnTo>
                    <a:pt x="132743" y="0"/>
                  </a:lnTo>
                  <a:close/>
                </a:path>
              </a:pathLst>
            </a:custGeom>
            <a:solidFill>
              <a:srgbClr val="EEEEEE"/>
            </a:solidFill>
            <a:ln>
              <a:noFill/>
            </a:ln>
          </p:spPr>
          <p:txBody>
            <a:bodyPr anchorCtr="0" anchor="t" bIns="91425" lIns="365750" spcFirstLastPara="1" rIns="91425" wrap="square" tIns="18287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Conclusion et regard critique</a:t>
              </a:r>
              <a:endParaRPr sz="1200">
                <a:solidFill>
                  <a:srgbClr val="434343"/>
                </a:solidFill>
                <a:latin typeface="Roboto"/>
                <a:ea typeface="Roboto"/>
                <a:cs typeface="Roboto"/>
                <a:sym typeface="Roboto"/>
              </a:endParaRPr>
            </a:p>
          </p:txBody>
        </p:sp>
        <p:sp>
          <p:nvSpPr>
            <p:cNvPr id="106" name="Google Shape;106;p14"/>
            <p:cNvSpPr/>
            <p:nvPr/>
          </p:nvSpPr>
          <p:spPr>
            <a:xfrm>
              <a:off x="4359841" y="3760393"/>
              <a:ext cx="3536732" cy="672100"/>
            </a:xfrm>
            <a:custGeom>
              <a:rect b="b" l="l" r="r" t="t"/>
              <a:pathLst>
                <a:path extrusionOk="0" h="23599" w="124183">
                  <a:moveTo>
                    <a:pt x="1025" y="0"/>
                  </a:moveTo>
                  <a:lnTo>
                    <a:pt x="1" y="1774"/>
                  </a:lnTo>
                  <a:lnTo>
                    <a:pt x="120385" y="1774"/>
                  </a:lnTo>
                  <a:lnTo>
                    <a:pt x="108645" y="23598"/>
                  </a:lnTo>
                  <a:lnTo>
                    <a:pt x="111336" y="23598"/>
                  </a:lnTo>
                  <a:lnTo>
                    <a:pt x="124183" y="0"/>
                  </a:lnTo>
                  <a:close/>
                </a:path>
              </a:pathLst>
            </a:custGeom>
            <a:solidFill>
              <a:srgbClr val="5EB2FC"/>
            </a:solidFill>
            <a:ln>
              <a:noFill/>
            </a:ln>
          </p:spPr>
          <p:txBody>
            <a:bodyPr anchorCtr="0" anchor="ctr" bIns="91425" lIns="365750"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914618" y="4206953"/>
              <a:ext cx="2198684" cy="315729"/>
            </a:xfrm>
            <a:custGeom>
              <a:rect b="b" l="l" r="r" t="t"/>
              <a:pathLst>
                <a:path extrusionOk="0" h="11086" w="77201">
                  <a:moveTo>
                    <a:pt x="6335" y="1"/>
                  </a:moveTo>
                  <a:lnTo>
                    <a:pt x="1" y="11085"/>
                  </a:lnTo>
                  <a:lnTo>
                    <a:pt x="71129" y="11085"/>
                  </a:lnTo>
                  <a:lnTo>
                    <a:pt x="77201" y="1"/>
                  </a:lnTo>
                  <a:close/>
                </a:path>
              </a:pathLst>
            </a:custGeom>
            <a:solidFill>
              <a:srgbClr val="5EB2FC"/>
            </a:solidFill>
            <a:ln>
              <a:noFill/>
            </a:ln>
          </p:spPr>
          <p:txBody>
            <a:bodyPr anchorCtr="0" anchor="ctr" bIns="91425" lIns="365750"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FFFFFF"/>
                  </a:solidFill>
                  <a:latin typeface="Roboto"/>
                  <a:ea typeface="Roboto"/>
                  <a:cs typeface="Roboto"/>
                  <a:sym typeface="Roboto"/>
                </a:rPr>
                <a:t>Conclusion</a:t>
              </a:r>
              <a:endParaRPr b="1">
                <a:solidFill>
                  <a:srgbClr val="FFFFFF"/>
                </a:solidFill>
                <a:latin typeface="Roboto"/>
                <a:ea typeface="Roboto"/>
                <a:cs typeface="Roboto"/>
                <a:sym typeface="Roboto"/>
              </a:endParaRPr>
            </a:p>
          </p:txBody>
        </p:sp>
      </p:grpSp>
      <p:sp>
        <p:nvSpPr>
          <p:cNvPr id="108" name="Google Shape;108;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14"/>
          <p:cNvSpPr txBox="1"/>
          <p:nvPr/>
        </p:nvSpPr>
        <p:spPr>
          <a:xfrm>
            <a:off x="889000" y="2233200"/>
            <a:ext cx="1968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200">
                <a:latin typeface="Roboto Black"/>
                <a:ea typeface="Roboto Black"/>
                <a:cs typeface="Roboto Black"/>
                <a:sym typeface="Roboto Black"/>
              </a:rPr>
              <a:t>AGENDA</a:t>
            </a:r>
            <a:endParaRPr sz="3200">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B2FC"/>
        </a:solidFill>
      </p:bgPr>
    </p:bg>
    <p:spTree>
      <p:nvGrpSpPr>
        <p:cNvPr id="448" name="Shape 448"/>
        <p:cNvGrpSpPr/>
        <p:nvPr/>
      </p:nvGrpSpPr>
      <p:grpSpPr>
        <a:xfrm>
          <a:off x="0" y="0"/>
          <a:ext cx="0" cy="0"/>
          <a:chOff x="0" y="0"/>
          <a:chExt cx="0" cy="0"/>
        </a:xfrm>
      </p:grpSpPr>
      <p:sp>
        <p:nvSpPr>
          <p:cNvPr id="449" name="Google Shape;449;p3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oboto Medium"/>
                <a:ea typeface="Roboto Medium"/>
                <a:cs typeface="Roboto Medium"/>
                <a:sym typeface="Roboto Medium"/>
              </a:rPr>
              <a:t>CONCLUSION</a:t>
            </a:r>
            <a:endParaRPr sz="3000">
              <a:latin typeface="Roboto Medium"/>
              <a:ea typeface="Roboto Medium"/>
              <a:cs typeface="Roboto Medium"/>
              <a:sym typeface="Roboto Medium"/>
            </a:endParaRPr>
          </a:p>
        </p:txBody>
      </p:sp>
      <p:sp>
        <p:nvSpPr>
          <p:cNvPr id="450" name="Google Shape;450;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Résumé</a:t>
            </a:r>
            <a:endParaRPr/>
          </a:p>
        </p:txBody>
      </p:sp>
      <p:sp>
        <p:nvSpPr>
          <p:cNvPr id="456" name="Google Shape;456;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33"/>
          <p:cNvSpPr txBox="1"/>
          <p:nvPr/>
        </p:nvSpPr>
        <p:spPr>
          <a:xfrm>
            <a:off x="1136250" y="1942500"/>
            <a:ext cx="6893400" cy="232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L’utilisation de l’</a:t>
            </a:r>
            <a:r>
              <a:rPr b="1" lang="en">
                <a:latin typeface="Roboto"/>
                <a:ea typeface="Roboto"/>
                <a:cs typeface="Roboto"/>
                <a:sym typeface="Roboto"/>
              </a:rPr>
              <a:t>API Binance combiné à MongoDB, Kafka et FastAPI</a:t>
            </a:r>
            <a:r>
              <a:rPr lang="en">
                <a:latin typeface="Roboto"/>
                <a:ea typeface="Roboto"/>
                <a:cs typeface="Roboto"/>
                <a:sym typeface="Roboto"/>
              </a:rPr>
              <a:t> permet d’avoir une architecture de données facilement déployable,</a:t>
            </a:r>
            <a:endParaRPr>
              <a:latin typeface="Roboto"/>
              <a:ea typeface="Roboto"/>
              <a:cs typeface="Roboto"/>
              <a:sym typeface="Roboto"/>
            </a:endParaRPr>
          </a:p>
          <a:p>
            <a:pPr indent="-317500" lvl="0" marL="457200" rtl="0" algn="l">
              <a:spcBef>
                <a:spcPts val="1000"/>
              </a:spcBef>
              <a:spcAft>
                <a:spcPts val="0"/>
              </a:spcAft>
              <a:buSzPts val="1400"/>
              <a:buFont typeface="Roboto"/>
              <a:buChar char="❏"/>
            </a:pPr>
            <a:r>
              <a:rPr lang="en">
                <a:latin typeface="Roboto"/>
                <a:ea typeface="Roboto"/>
                <a:cs typeface="Roboto"/>
                <a:sym typeface="Roboto"/>
              </a:rPr>
              <a:t>L’architecture se scinde en </a:t>
            </a:r>
            <a:r>
              <a:rPr b="1" lang="en">
                <a:latin typeface="Roboto"/>
                <a:ea typeface="Roboto"/>
                <a:cs typeface="Roboto"/>
                <a:sym typeface="Roboto"/>
              </a:rPr>
              <a:t>deux parties</a:t>
            </a:r>
            <a:r>
              <a:rPr lang="en">
                <a:latin typeface="Roboto"/>
                <a:ea typeface="Roboto"/>
                <a:cs typeface="Roboto"/>
                <a:sym typeface="Roboto"/>
              </a:rPr>
              <a:t>: une partie de </a:t>
            </a:r>
            <a:r>
              <a:rPr b="1" lang="en">
                <a:latin typeface="Roboto"/>
                <a:ea typeface="Roboto"/>
                <a:cs typeface="Roboto"/>
                <a:sym typeface="Roboto"/>
              </a:rPr>
              <a:t>donnée historique</a:t>
            </a:r>
            <a:r>
              <a:rPr lang="en">
                <a:latin typeface="Roboto"/>
                <a:ea typeface="Roboto"/>
                <a:cs typeface="Roboto"/>
                <a:sym typeface="Roboto"/>
              </a:rPr>
              <a:t> et une partie de </a:t>
            </a:r>
            <a:r>
              <a:rPr b="1" lang="en">
                <a:latin typeface="Roboto"/>
                <a:ea typeface="Roboto"/>
                <a:cs typeface="Roboto"/>
                <a:sym typeface="Roboto"/>
              </a:rPr>
              <a:t>donnée en direct,</a:t>
            </a:r>
            <a:endParaRPr b="1">
              <a:latin typeface="Roboto"/>
              <a:ea typeface="Roboto"/>
              <a:cs typeface="Roboto"/>
              <a:sym typeface="Roboto"/>
            </a:endParaRPr>
          </a:p>
          <a:p>
            <a:pPr indent="-330200" lvl="0" marL="457200" rtl="0" algn="l">
              <a:spcBef>
                <a:spcPts val="1000"/>
              </a:spcBef>
              <a:spcAft>
                <a:spcPts val="0"/>
              </a:spcAft>
              <a:buSzPts val="1600"/>
              <a:buFont typeface="Roboto"/>
              <a:buChar char="❏"/>
            </a:pPr>
            <a:r>
              <a:rPr lang="en">
                <a:latin typeface="Roboto"/>
                <a:ea typeface="Roboto"/>
                <a:cs typeface="Roboto"/>
                <a:sym typeface="Roboto"/>
              </a:rPr>
              <a:t>Le </a:t>
            </a:r>
            <a:r>
              <a:rPr b="1" lang="en">
                <a:latin typeface="Roboto"/>
                <a:ea typeface="Roboto"/>
                <a:cs typeface="Roboto"/>
                <a:sym typeface="Roboto"/>
              </a:rPr>
              <a:t>déploiement de l’application</a:t>
            </a:r>
            <a:r>
              <a:rPr lang="en">
                <a:latin typeface="Roboto"/>
                <a:ea typeface="Roboto"/>
                <a:cs typeface="Roboto"/>
                <a:sym typeface="Roboto"/>
              </a:rPr>
              <a:t> via </a:t>
            </a:r>
            <a:r>
              <a:rPr b="1" lang="en">
                <a:latin typeface="Roboto"/>
                <a:ea typeface="Roboto"/>
                <a:cs typeface="Roboto"/>
                <a:sym typeface="Roboto"/>
              </a:rPr>
              <a:t>docker</a:t>
            </a:r>
            <a:r>
              <a:rPr lang="en">
                <a:latin typeface="Roboto"/>
                <a:ea typeface="Roboto"/>
                <a:cs typeface="Roboto"/>
                <a:sym typeface="Roboto"/>
              </a:rPr>
              <a:t> se fait en </a:t>
            </a:r>
            <a:r>
              <a:rPr b="1" lang="en">
                <a:latin typeface="Roboto"/>
                <a:ea typeface="Roboto"/>
                <a:cs typeface="Roboto"/>
                <a:sym typeface="Roboto"/>
              </a:rPr>
              <a:t>3 mouvements</a:t>
            </a:r>
            <a:r>
              <a:rPr lang="en">
                <a:latin typeface="Roboto"/>
                <a:ea typeface="Roboto"/>
                <a:cs typeface="Roboto"/>
                <a:sym typeface="Roboto"/>
              </a:rPr>
              <a:t> avec </a:t>
            </a:r>
            <a:r>
              <a:rPr b="1" lang="en">
                <a:latin typeface="Roboto"/>
                <a:ea typeface="Roboto"/>
                <a:cs typeface="Roboto"/>
                <a:sym typeface="Roboto"/>
              </a:rPr>
              <a:t>2 images</a:t>
            </a:r>
            <a:r>
              <a:rPr lang="en">
                <a:latin typeface="Roboto"/>
                <a:ea typeface="Roboto"/>
                <a:cs typeface="Roboto"/>
                <a:sym typeface="Roboto"/>
              </a:rPr>
              <a:t> et l’activation du </a:t>
            </a:r>
            <a:r>
              <a:rPr b="1" lang="en">
                <a:latin typeface="Roboto"/>
                <a:ea typeface="Roboto"/>
                <a:cs typeface="Roboto"/>
                <a:sym typeface="Roboto"/>
              </a:rPr>
              <a:t>module de donnée continu,</a:t>
            </a:r>
            <a:endParaRPr b="1">
              <a:latin typeface="Roboto"/>
              <a:ea typeface="Roboto"/>
              <a:cs typeface="Roboto"/>
              <a:sym typeface="Roboto"/>
            </a:endParaRPr>
          </a:p>
          <a:p>
            <a:pPr indent="-317500" lvl="0" marL="457200" rtl="0" algn="l">
              <a:spcBef>
                <a:spcPts val="1000"/>
              </a:spcBef>
              <a:spcAft>
                <a:spcPts val="1000"/>
              </a:spcAft>
              <a:buSzPts val="1400"/>
              <a:buFont typeface="Roboto"/>
              <a:buChar char="❏"/>
            </a:pPr>
            <a:r>
              <a:rPr b="1" lang="en">
                <a:latin typeface="Roboto"/>
                <a:ea typeface="Roboto"/>
                <a:cs typeface="Roboto"/>
                <a:sym typeface="Roboto"/>
              </a:rPr>
              <a:t>Le dashboard </a:t>
            </a:r>
            <a:r>
              <a:rPr lang="en">
                <a:latin typeface="Roboto"/>
                <a:ea typeface="Roboto"/>
                <a:cs typeface="Roboto"/>
                <a:sym typeface="Roboto"/>
              </a:rPr>
              <a:t>permet </a:t>
            </a:r>
            <a:r>
              <a:rPr b="1" lang="en">
                <a:latin typeface="Roboto"/>
                <a:ea typeface="Roboto"/>
                <a:cs typeface="Roboto"/>
                <a:sym typeface="Roboto"/>
              </a:rPr>
              <a:t>d’observer</a:t>
            </a:r>
            <a:r>
              <a:rPr lang="en">
                <a:latin typeface="Roboto"/>
                <a:ea typeface="Roboto"/>
                <a:cs typeface="Roboto"/>
                <a:sym typeface="Roboto"/>
              </a:rPr>
              <a:t> et </a:t>
            </a:r>
            <a:r>
              <a:rPr b="1" lang="en">
                <a:latin typeface="Roboto"/>
                <a:ea typeface="Roboto"/>
                <a:cs typeface="Roboto"/>
                <a:sym typeface="Roboto"/>
              </a:rPr>
              <a:t>d'interagir</a:t>
            </a:r>
            <a:r>
              <a:rPr lang="en">
                <a:latin typeface="Roboto"/>
                <a:ea typeface="Roboto"/>
                <a:cs typeface="Roboto"/>
                <a:sym typeface="Roboto"/>
              </a:rPr>
              <a:t> avec les </a:t>
            </a:r>
            <a:r>
              <a:rPr b="1" lang="en">
                <a:latin typeface="Roboto"/>
                <a:ea typeface="Roboto"/>
                <a:cs typeface="Roboto"/>
                <a:sym typeface="Roboto"/>
              </a:rPr>
              <a:t>données </a:t>
            </a:r>
            <a:r>
              <a:rPr b="1" lang="en">
                <a:latin typeface="Roboto"/>
                <a:ea typeface="Roboto"/>
                <a:cs typeface="Roboto"/>
                <a:sym typeface="Roboto"/>
              </a:rPr>
              <a:t>stockées</a:t>
            </a:r>
            <a:r>
              <a:rPr lang="en">
                <a:latin typeface="Roboto"/>
                <a:ea typeface="Roboto"/>
                <a:cs typeface="Roboto"/>
                <a:sym typeface="Roboto"/>
              </a:rPr>
              <a:t> via l’utilisation de notre API.</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Regard critique: des pistes à explorer avec plus de temps</a:t>
            </a:r>
            <a:endParaRPr/>
          </a:p>
        </p:txBody>
      </p:sp>
      <p:sp>
        <p:nvSpPr>
          <p:cNvPr id="463" name="Google Shape;463;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64" name="Google Shape;464;p34"/>
          <p:cNvGrpSpPr/>
          <p:nvPr/>
        </p:nvGrpSpPr>
        <p:grpSpPr>
          <a:xfrm>
            <a:off x="1240640" y="1394872"/>
            <a:ext cx="6662721" cy="2851144"/>
            <a:chOff x="628506" y="1394872"/>
            <a:chExt cx="6662721" cy="2851144"/>
          </a:xfrm>
        </p:grpSpPr>
        <p:grpSp>
          <p:nvGrpSpPr>
            <p:cNvPr id="465" name="Google Shape;465;p34"/>
            <p:cNvGrpSpPr/>
            <p:nvPr/>
          </p:nvGrpSpPr>
          <p:grpSpPr>
            <a:xfrm>
              <a:off x="4203864" y="1394886"/>
              <a:ext cx="3087363" cy="1290805"/>
              <a:chOff x="4942713" y="1394882"/>
              <a:chExt cx="2734600" cy="1290805"/>
            </a:xfrm>
          </p:grpSpPr>
          <p:sp>
            <p:nvSpPr>
              <p:cNvPr id="466" name="Google Shape;466;p34"/>
              <p:cNvSpPr/>
              <p:nvPr/>
            </p:nvSpPr>
            <p:spPr>
              <a:xfrm>
                <a:off x="5490988" y="1635238"/>
                <a:ext cx="2186325" cy="158975"/>
              </a:xfrm>
              <a:custGeom>
                <a:rect b="b" l="l" r="r" t="t"/>
                <a:pathLst>
                  <a:path extrusionOk="0" h="6359" w="87453">
                    <a:moveTo>
                      <a:pt x="1" y="1"/>
                    </a:moveTo>
                    <a:lnTo>
                      <a:pt x="1" y="6359"/>
                    </a:lnTo>
                    <a:lnTo>
                      <a:pt x="87452" y="6359"/>
                    </a:lnTo>
                    <a:lnTo>
                      <a:pt x="87452" y="1"/>
                    </a:lnTo>
                    <a:close/>
                  </a:path>
                </a:pathLst>
              </a:custGeom>
              <a:solidFill>
                <a:srgbClr val="808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4942713" y="1794188"/>
                <a:ext cx="2734600" cy="891500"/>
              </a:xfrm>
              <a:custGeom>
                <a:rect b="b" l="l" r="r" t="t"/>
                <a:pathLst>
                  <a:path extrusionOk="0" h="35660" w="109384">
                    <a:moveTo>
                      <a:pt x="1" y="1"/>
                    </a:moveTo>
                    <a:lnTo>
                      <a:pt x="1" y="35660"/>
                    </a:lnTo>
                    <a:lnTo>
                      <a:pt x="101216" y="35660"/>
                    </a:lnTo>
                    <a:cubicBezTo>
                      <a:pt x="105728" y="35660"/>
                      <a:pt x="109383" y="32004"/>
                      <a:pt x="109383" y="27504"/>
                    </a:cubicBezTo>
                    <a:lnTo>
                      <a:pt x="10938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4942726" y="1394882"/>
                <a:ext cx="770211" cy="399362"/>
              </a:xfrm>
              <a:custGeom>
                <a:rect b="b" l="l" r="r" t="t"/>
                <a:pathLst>
                  <a:path extrusionOk="0" h="15169" w="29255">
                    <a:moveTo>
                      <a:pt x="1" y="0"/>
                    </a:moveTo>
                    <a:lnTo>
                      <a:pt x="1" y="15169"/>
                    </a:lnTo>
                    <a:lnTo>
                      <a:pt x="29254" y="15169"/>
                    </a:lnTo>
                    <a:cubicBezTo>
                      <a:pt x="29254" y="6787"/>
                      <a:pt x="22468" y="0"/>
                      <a:pt x="14086"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grpSp>
            <p:nvGrpSpPr>
              <p:cNvPr id="469" name="Google Shape;469;p34"/>
              <p:cNvGrpSpPr/>
              <p:nvPr/>
            </p:nvGrpSpPr>
            <p:grpSpPr>
              <a:xfrm>
                <a:off x="5171334" y="1921777"/>
                <a:ext cx="1796177" cy="636350"/>
                <a:chOff x="5222700" y="3658300"/>
                <a:chExt cx="3210900" cy="636350"/>
              </a:xfrm>
            </p:grpSpPr>
            <p:sp>
              <p:nvSpPr>
                <p:cNvPr id="470" name="Google Shape;470;p34"/>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a:ea typeface="Roboto"/>
                      <a:cs typeface="Roboto"/>
                      <a:sym typeface="Roboto"/>
                    </a:rPr>
                    <a:t>Forecast des marchés financiers</a:t>
                  </a:r>
                  <a:endParaRPr sz="1000">
                    <a:solidFill>
                      <a:srgbClr val="434343"/>
                    </a:solidFill>
                    <a:latin typeface="Roboto"/>
                    <a:ea typeface="Roboto"/>
                    <a:cs typeface="Roboto"/>
                    <a:sym typeface="Roboto"/>
                  </a:endParaRPr>
                </a:p>
              </p:txBody>
            </p:sp>
            <p:sp>
              <p:nvSpPr>
                <p:cNvPr id="471" name="Google Shape;471;p34"/>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Machine Learning</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grpSp>
          <p:nvGrpSpPr>
            <p:cNvPr id="472" name="Google Shape;472;p34"/>
            <p:cNvGrpSpPr/>
            <p:nvPr/>
          </p:nvGrpSpPr>
          <p:grpSpPr>
            <a:xfrm>
              <a:off x="628506" y="1394872"/>
              <a:ext cx="3087363" cy="1290819"/>
              <a:chOff x="1466688" y="1394869"/>
              <a:chExt cx="2734600" cy="1290819"/>
            </a:xfrm>
          </p:grpSpPr>
          <p:sp>
            <p:nvSpPr>
              <p:cNvPr id="473" name="Google Shape;473;p34"/>
              <p:cNvSpPr/>
              <p:nvPr/>
            </p:nvSpPr>
            <p:spPr>
              <a:xfrm>
                <a:off x="2014963" y="1635238"/>
                <a:ext cx="2186325" cy="158975"/>
              </a:xfrm>
              <a:custGeom>
                <a:rect b="b" l="l" r="r" t="t"/>
                <a:pathLst>
                  <a:path extrusionOk="0" h="6359" w="87453">
                    <a:moveTo>
                      <a:pt x="1" y="1"/>
                    </a:moveTo>
                    <a:lnTo>
                      <a:pt x="1" y="6359"/>
                    </a:lnTo>
                    <a:lnTo>
                      <a:pt x="87452" y="6359"/>
                    </a:lnTo>
                    <a:lnTo>
                      <a:pt x="87452" y="1"/>
                    </a:ln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1466688" y="1794188"/>
                <a:ext cx="2734600" cy="891500"/>
              </a:xfrm>
              <a:custGeom>
                <a:rect b="b" l="l" r="r" t="t"/>
                <a:pathLst>
                  <a:path extrusionOk="0" h="35660" w="109384">
                    <a:moveTo>
                      <a:pt x="0" y="1"/>
                    </a:moveTo>
                    <a:lnTo>
                      <a:pt x="0" y="35660"/>
                    </a:lnTo>
                    <a:lnTo>
                      <a:pt x="101227" y="35660"/>
                    </a:lnTo>
                    <a:cubicBezTo>
                      <a:pt x="105728" y="35660"/>
                      <a:pt x="109383" y="32004"/>
                      <a:pt x="109383" y="27504"/>
                    </a:cubicBezTo>
                    <a:lnTo>
                      <a:pt x="10938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1466701" y="1394869"/>
                <a:ext cx="770185" cy="399362"/>
              </a:xfrm>
              <a:custGeom>
                <a:rect b="b" l="l" r="r" t="t"/>
                <a:pathLst>
                  <a:path extrusionOk="0" h="15169" w="29254">
                    <a:moveTo>
                      <a:pt x="0" y="0"/>
                    </a:moveTo>
                    <a:lnTo>
                      <a:pt x="0" y="15169"/>
                    </a:lnTo>
                    <a:lnTo>
                      <a:pt x="29254" y="15169"/>
                    </a:lnTo>
                    <a:cubicBezTo>
                      <a:pt x="29254" y="6787"/>
                      <a:pt x="22468" y="0"/>
                      <a:pt x="14097" y="0"/>
                    </a:cubicBezTo>
                    <a:close/>
                  </a:path>
                </a:pathLst>
              </a:cu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grpSp>
            <p:nvGrpSpPr>
              <p:cNvPr id="476" name="Google Shape;476;p34"/>
              <p:cNvGrpSpPr/>
              <p:nvPr/>
            </p:nvGrpSpPr>
            <p:grpSpPr>
              <a:xfrm>
                <a:off x="1695305" y="1921777"/>
                <a:ext cx="2353341" cy="712545"/>
                <a:chOff x="5222700" y="3658300"/>
                <a:chExt cx="4206902" cy="712545"/>
              </a:xfrm>
            </p:grpSpPr>
            <p:sp>
              <p:nvSpPr>
                <p:cNvPr id="477" name="Google Shape;477;p34"/>
                <p:cNvSpPr txBox="1"/>
                <p:nvPr/>
              </p:nvSpPr>
              <p:spPr>
                <a:xfrm>
                  <a:off x="5222702" y="4005145"/>
                  <a:ext cx="4206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a:ea typeface="Roboto"/>
                      <a:cs typeface="Roboto"/>
                      <a:sym typeface="Roboto"/>
                    </a:rPr>
                    <a:t>Automatisation des tâches via Jenkins, exploration avec Airflow</a:t>
                  </a:r>
                  <a:endParaRPr sz="1000">
                    <a:solidFill>
                      <a:srgbClr val="434343"/>
                    </a:solidFill>
                    <a:latin typeface="Roboto"/>
                    <a:ea typeface="Roboto"/>
                    <a:cs typeface="Roboto"/>
                    <a:sym typeface="Roboto"/>
                  </a:endParaRPr>
                </a:p>
              </p:txBody>
            </p:sp>
            <p:sp>
              <p:nvSpPr>
                <p:cNvPr id="478" name="Google Shape;478;p34"/>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Automatisation</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grpSp>
          <p:nvGrpSpPr>
            <p:cNvPr id="479" name="Google Shape;479;p34"/>
            <p:cNvGrpSpPr/>
            <p:nvPr/>
          </p:nvGrpSpPr>
          <p:grpSpPr>
            <a:xfrm>
              <a:off x="628506" y="2955192"/>
              <a:ext cx="3087363" cy="1290824"/>
              <a:chOff x="1466688" y="2955189"/>
              <a:chExt cx="2734600" cy="1290824"/>
            </a:xfrm>
          </p:grpSpPr>
          <p:sp>
            <p:nvSpPr>
              <p:cNvPr id="480" name="Google Shape;480;p34"/>
              <p:cNvSpPr/>
              <p:nvPr/>
            </p:nvSpPr>
            <p:spPr>
              <a:xfrm>
                <a:off x="2014963" y="3195563"/>
                <a:ext cx="2186325" cy="158675"/>
              </a:xfrm>
              <a:custGeom>
                <a:rect b="b" l="l" r="r" t="t"/>
                <a:pathLst>
                  <a:path extrusionOk="0" h="6347" w="87453">
                    <a:moveTo>
                      <a:pt x="1" y="0"/>
                    </a:moveTo>
                    <a:lnTo>
                      <a:pt x="1" y="6346"/>
                    </a:lnTo>
                    <a:lnTo>
                      <a:pt x="87452" y="6346"/>
                    </a:lnTo>
                    <a:lnTo>
                      <a:pt x="8745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1466688" y="3354213"/>
                <a:ext cx="2734600" cy="891800"/>
              </a:xfrm>
              <a:custGeom>
                <a:rect b="b" l="l" r="r" t="t"/>
                <a:pathLst>
                  <a:path extrusionOk="0" h="35672" w="109384">
                    <a:moveTo>
                      <a:pt x="0" y="0"/>
                    </a:moveTo>
                    <a:lnTo>
                      <a:pt x="0" y="35671"/>
                    </a:lnTo>
                    <a:lnTo>
                      <a:pt x="101227" y="35671"/>
                    </a:lnTo>
                    <a:cubicBezTo>
                      <a:pt x="105728" y="35671"/>
                      <a:pt x="109383" y="32016"/>
                      <a:pt x="109383" y="27515"/>
                    </a:cubicBezTo>
                    <a:lnTo>
                      <a:pt x="10938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1466701" y="2955189"/>
                <a:ext cx="770185" cy="399072"/>
              </a:xfrm>
              <a:custGeom>
                <a:rect b="b" l="l" r="r" t="t"/>
                <a:pathLst>
                  <a:path extrusionOk="0" h="15158" w="29254">
                    <a:moveTo>
                      <a:pt x="0" y="0"/>
                    </a:moveTo>
                    <a:lnTo>
                      <a:pt x="0" y="15157"/>
                    </a:lnTo>
                    <a:lnTo>
                      <a:pt x="29254" y="15157"/>
                    </a:lnTo>
                    <a:cubicBezTo>
                      <a:pt x="29254" y="6787"/>
                      <a:pt x="22468" y="0"/>
                      <a:pt x="14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grpSp>
            <p:nvGrpSpPr>
              <p:cNvPr id="483" name="Google Shape;483;p34"/>
              <p:cNvGrpSpPr/>
              <p:nvPr/>
            </p:nvGrpSpPr>
            <p:grpSpPr>
              <a:xfrm>
                <a:off x="1695306" y="3481947"/>
                <a:ext cx="2453361" cy="567950"/>
                <a:chOff x="5222701" y="3658301"/>
                <a:chExt cx="4385700" cy="567950"/>
              </a:xfrm>
            </p:grpSpPr>
            <p:sp>
              <p:nvSpPr>
                <p:cNvPr id="484" name="Google Shape;484;p34"/>
                <p:cNvSpPr txBox="1"/>
                <p:nvPr/>
              </p:nvSpPr>
              <p:spPr>
                <a:xfrm>
                  <a:off x="5222701" y="3928951"/>
                  <a:ext cx="4385700" cy="2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a:ea typeface="Roboto"/>
                      <a:cs typeface="Roboto"/>
                      <a:sym typeface="Roboto"/>
                    </a:rPr>
                    <a:t>D’autres données financières et </a:t>
                  </a:r>
                  <a:r>
                    <a:rPr lang="en" sz="1000">
                      <a:solidFill>
                        <a:srgbClr val="434343"/>
                      </a:solidFill>
                      <a:latin typeface="Roboto"/>
                      <a:ea typeface="Roboto"/>
                      <a:cs typeface="Roboto"/>
                      <a:sym typeface="Roboto"/>
                    </a:rPr>
                    <a:t>économiques</a:t>
                  </a:r>
                  <a:endParaRPr sz="1000">
                    <a:solidFill>
                      <a:srgbClr val="434343"/>
                    </a:solidFill>
                    <a:latin typeface="Roboto"/>
                    <a:ea typeface="Roboto"/>
                    <a:cs typeface="Roboto"/>
                    <a:sym typeface="Roboto"/>
                  </a:endParaRPr>
                </a:p>
              </p:txBody>
            </p:sp>
            <p:sp>
              <p:nvSpPr>
                <p:cNvPr id="485" name="Google Shape;485;p34"/>
                <p:cNvSpPr txBox="1"/>
                <p:nvPr/>
              </p:nvSpPr>
              <p:spPr>
                <a:xfrm>
                  <a:off x="5222701" y="3658301"/>
                  <a:ext cx="34473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Plus de données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grpSp>
          <p:nvGrpSpPr>
            <p:cNvPr id="486" name="Google Shape;486;p34"/>
            <p:cNvGrpSpPr/>
            <p:nvPr/>
          </p:nvGrpSpPr>
          <p:grpSpPr>
            <a:xfrm>
              <a:off x="4203864" y="2955187"/>
              <a:ext cx="3087363" cy="1290828"/>
              <a:chOff x="4942713" y="2955184"/>
              <a:chExt cx="2734600" cy="1290828"/>
            </a:xfrm>
          </p:grpSpPr>
          <p:sp>
            <p:nvSpPr>
              <p:cNvPr id="487" name="Google Shape;487;p34"/>
              <p:cNvSpPr/>
              <p:nvPr/>
            </p:nvSpPr>
            <p:spPr>
              <a:xfrm>
                <a:off x="5490988" y="3195563"/>
                <a:ext cx="2186325" cy="158675"/>
              </a:xfrm>
              <a:custGeom>
                <a:rect b="b" l="l" r="r" t="t"/>
                <a:pathLst>
                  <a:path extrusionOk="0" h="6347" w="87453">
                    <a:moveTo>
                      <a:pt x="1" y="0"/>
                    </a:moveTo>
                    <a:lnTo>
                      <a:pt x="1" y="6346"/>
                    </a:lnTo>
                    <a:lnTo>
                      <a:pt x="87452" y="6346"/>
                    </a:lnTo>
                    <a:lnTo>
                      <a:pt x="87452" y="0"/>
                    </a:ln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942713" y="3354213"/>
                <a:ext cx="2734600" cy="891800"/>
              </a:xfrm>
              <a:custGeom>
                <a:rect b="b" l="l" r="r" t="t"/>
                <a:pathLst>
                  <a:path extrusionOk="0" h="35672" w="109384">
                    <a:moveTo>
                      <a:pt x="1" y="0"/>
                    </a:moveTo>
                    <a:lnTo>
                      <a:pt x="1" y="35671"/>
                    </a:lnTo>
                    <a:lnTo>
                      <a:pt x="101216" y="35671"/>
                    </a:lnTo>
                    <a:cubicBezTo>
                      <a:pt x="105728" y="35671"/>
                      <a:pt x="109383" y="32016"/>
                      <a:pt x="109383" y="27515"/>
                    </a:cubicBezTo>
                    <a:lnTo>
                      <a:pt x="10938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4942726" y="2955184"/>
                <a:ext cx="770211" cy="399072"/>
              </a:xfrm>
              <a:custGeom>
                <a:rect b="b" l="l" r="r" t="t"/>
                <a:pathLst>
                  <a:path extrusionOk="0" h="15158" w="29255">
                    <a:moveTo>
                      <a:pt x="1" y="0"/>
                    </a:moveTo>
                    <a:lnTo>
                      <a:pt x="1" y="15157"/>
                    </a:lnTo>
                    <a:lnTo>
                      <a:pt x="29254" y="15157"/>
                    </a:lnTo>
                    <a:cubicBezTo>
                      <a:pt x="29254" y="6787"/>
                      <a:pt x="22468" y="0"/>
                      <a:pt x="14086" y="0"/>
                    </a:cubicBezTo>
                    <a:close/>
                  </a:path>
                </a:pathLst>
              </a:cu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04</a:t>
                </a:r>
                <a:endParaRPr>
                  <a:solidFill>
                    <a:srgbClr val="FFFFFF"/>
                  </a:solidFill>
                </a:endParaRPr>
              </a:p>
            </p:txBody>
          </p:sp>
          <p:grpSp>
            <p:nvGrpSpPr>
              <p:cNvPr id="490" name="Google Shape;490;p34"/>
              <p:cNvGrpSpPr/>
              <p:nvPr/>
            </p:nvGrpSpPr>
            <p:grpSpPr>
              <a:xfrm>
                <a:off x="5171323" y="3481952"/>
                <a:ext cx="2417447" cy="636345"/>
                <a:chOff x="5222686" y="3658300"/>
                <a:chExt cx="4321500" cy="636345"/>
              </a:xfrm>
            </p:grpSpPr>
            <p:sp>
              <p:nvSpPr>
                <p:cNvPr id="491" name="Google Shape;491;p34"/>
                <p:cNvSpPr txBox="1"/>
                <p:nvPr/>
              </p:nvSpPr>
              <p:spPr>
                <a:xfrm>
                  <a:off x="5222686" y="3928945"/>
                  <a:ext cx="4321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a:ea typeface="Roboto"/>
                      <a:cs typeface="Roboto"/>
                      <a:sym typeface="Roboto"/>
                    </a:rPr>
                    <a:t>Déploiement cloud via AWS ou Azure</a:t>
                  </a:r>
                  <a:endParaRPr sz="1000">
                    <a:solidFill>
                      <a:srgbClr val="434343"/>
                    </a:solidFill>
                    <a:latin typeface="Roboto"/>
                    <a:ea typeface="Roboto"/>
                    <a:cs typeface="Roboto"/>
                    <a:sym typeface="Roboto"/>
                  </a:endParaRPr>
                </a:p>
              </p:txBody>
            </p:sp>
            <p:sp>
              <p:nvSpPr>
                <p:cNvPr id="492" name="Google Shape;492;p34"/>
                <p:cNvSpPr txBox="1"/>
                <p:nvPr/>
              </p:nvSpPr>
              <p:spPr>
                <a:xfrm>
                  <a:off x="5222700" y="365830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Solution Cloud</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35"/>
          <p:cNvSpPr/>
          <p:nvPr/>
        </p:nvSpPr>
        <p:spPr>
          <a:xfrm>
            <a:off x="0" y="0"/>
            <a:ext cx="9144000" cy="5143500"/>
          </a:xfrm>
          <a:prstGeom prst="rect">
            <a:avLst/>
          </a:prstGeom>
          <a:solidFill>
            <a:srgbClr val="000000">
              <a:alpha val="7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txBox="1"/>
          <p:nvPr/>
        </p:nvSpPr>
        <p:spPr>
          <a:xfrm>
            <a:off x="1993200" y="2248500"/>
            <a:ext cx="5157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Merci pour votre attention</a:t>
            </a:r>
            <a:endParaRPr b="1" sz="30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3" name="Shape 503"/>
        <p:cNvGrpSpPr/>
        <p:nvPr/>
      </p:nvGrpSpPr>
      <p:grpSpPr>
        <a:xfrm>
          <a:off x="0" y="0"/>
          <a:ext cx="0" cy="0"/>
          <a:chOff x="0" y="0"/>
          <a:chExt cx="0" cy="0"/>
        </a:xfrm>
      </p:grpSpPr>
      <p:sp>
        <p:nvSpPr>
          <p:cNvPr id="504" name="Google Shape;504;p36"/>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505" name="Google Shape;505;p36"/>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Cette partie pourra couvrir certaines des questions couvertes en Q&amp;A</a:t>
            </a:r>
            <a:r>
              <a:rPr b="1" i="1" lang="en" sz="1800">
                <a:solidFill>
                  <a:srgbClr val="FAFAFA"/>
                </a:solidFill>
                <a:latin typeface="Roboto"/>
                <a:ea typeface="Roboto"/>
                <a:cs typeface="Roboto"/>
                <a:sym typeface="Roboto"/>
              </a:rPr>
              <a:t>. </a:t>
            </a:r>
            <a:endParaRPr sz="1600">
              <a:solidFill>
                <a:srgbClr val="737373"/>
              </a:solidFill>
              <a:latin typeface="Roboto"/>
              <a:ea typeface="Roboto"/>
              <a:cs typeface="Roboto"/>
              <a:sym typeface="Roboto"/>
            </a:endParaRPr>
          </a:p>
        </p:txBody>
      </p:sp>
      <p:sp>
        <p:nvSpPr>
          <p:cNvPr id="506" name="Google Shape;506;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Benchmark pour MongoDB</a:t>
            </a:r>
            <a:endParaRPr/>
          </a:p>
        </p:txBody>
      </p:sp>
      <p:sp>
        <p:nvSpPr>
          <p:cNvPr id="512" name="Google Shape;512;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13" name="Google Shape;513;p37"/>
          <p:cNvPicPr preferRelativeResize="0"/>
          <p:nvPr/>
        </p:nvPicPr>
        <p:blipFill>
          <a:blip r:embed="rId3">
            <a:alphaModFix/>
          </a:blip>
          <a:stretch>
            <a:fillRect/>
          </a:stretch>
        </p:blipFill>
        <p:spPr>
          <a:xfrm>
            <a:off x="238650" y="2350250"/>
            <a:ext cx="3860651" cy="1364500"/>
          </a:xfrm>
          <a:prstGeom prst="rect">
            <a:avLst/>
          </a:prstGeom>
          <a:noFill/>
          <a:ln>
            <a:noFill/>
          </a:ln>
        </p:spPr>
      </p:pic>
      <p:pic>
        <p:nvPicPr>
          <p:cNvPr id="514" name="Google Shape;514;p37"/>
          <p:cNvPicPr preferRelativeResize="0"/>
          <p:nvPr/>
        </p:nvPicPr>
        <p:blipFill>
          <a:blip r:embed="rId4">
            <a:alphaModFix/>
          </a:blip>
          <a:stretch>
            <a:fillRect/>
          </a:stretch>
        </p:blipFill>
        <p:spPr>
          <a:xfrm>
            <a:off x="4533925" y="2019125"/>
            <a:ext cx="4130299" cy="2163800"/>
          </a:xfrm>
          <a:prstGeom prst="rect">
            <a:avLst/>
          </a:prstGeom>
          <a:noFill/>
          <a:ln>
            <a:noFill/>
          </a:ln>
        </p:spPr>
      </p:pic>
      <p:sp>
        <p:nvSpPr>
          <p:cNvPr id="515" name="Google Shape;515;p37"/>
          <p:cNvSpPr txBox="1"/>
          <p:nvPr/>
        </p:nvSpPr>
        <p:spPr>
          <a:xfrm>
            <a:off x="567900" y="4570450"/>
            <a:ext cx="80082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9E9E9E"/>
                </a:solidFill>
                <a:latin typeface="Roboto"/>
                <a:ea typeface="Roboto"/>
                <a:cs typeface="Roboto"/>
                <a:sym typeface="Roboto"/>
              </a:rPr>
              <a:t>“How to store financial data: a SQL vs No-SQL comparison”, Oleg Komarov, November 26 2020, Medium.</a:t>
            </a:r>
            <a:endParaRPr sz="600">
              <a:solidFill>
                <a:srgbClr val="9E9E9E"/>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Benchmark Dash vs. Streamlit</a:t>
            </a:r>
            <a:endParaRPr/>
          </a:p>
        </p:txBody>
      </p:sp>
      <p:sp>
        <p:nvSpPr>
          <p:cNvPr id="521" name="Google Shape;521;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22" name="Google Shape;522;p38"/>
          <p:cNvGraphicFramePr/>
          <p:nvPr/>
        </p:nvGraphicFramePr>
        <p:xfrm>
          <a:off x="739650" y="2124525"/>
          <a:ext cx="3000000" cy="3000000"/>
        </p:xfrm>
        <a:graphic>
          <a:graphicData uri="http://schemas.openxmlformats.org/drawingml/2006/table">
            <a:tbl>
              <a:tblPr>
                <a:noFill/>
                <a:tableStyleId>{BF9C2DA9-4413-4948-AFCA-785C354A2721}</a:tableStyleId>
              </a:tblPr>
              <a:tblGrid>
                <a:gridCol w="1051675"/>
                <a:gridCol w="1051675"/>
                <a:gridCol w="1051675"/>
              </a:tblGrid>
              <a:tr h="396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200"/>
                        <a:t>Dash</a:t>
                      </a:r>
                      <a:endParaRPr b="1"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200"/>
                        <a:t>Streamlit</a:t>
                      </a:r>
                      <a:endParaRPr b="1"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650">
                <a:tc>
                  <a:txBody>
                    <a:bodyPr/>
                    <a:lstStyle/>
                    <a:p>
                      <a:pPr indent="0" lvl="0" marL="0" rtl="0" algn="l">
                        <a:spcBef>
                          <a:spcPts val="0"/>
                        </a:spcBef>
                        <a:spcAft>
                          <a:spcPts val="0"/>
                        </a:spcAft>
                        <a:buNone/>
                      </a:pPr>
                      <a:r>
                        <a:rPr lang="en" sz="900"/>
                        <a:t>Maturity</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69E781"/>
                          </a:solidFill>
                        </a:rPr>
                        <a:t>strong</a:t>
                      </a:r>
                      <a:endParaRPr sz="900">
                        <a:solidFill>
                          <a:srgbClr val="69E78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3"/>
                          </a:solidFill>
                        </a:rPr>
                        <a:t>low</a:t>
                      </a:r>
                      <a:endParaRPr sz="900">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650">
                <a:tc>
                  <a:txBody>
                    <a:bodyPr/>
                    <a:lstStyle/>
                    <a:p>
                      <a:pPr indent="0" lvl="0" marL="0" rtl="0" algn="l">
                        <a:spcBef>
                          <a:spcPts val="0"/>
                        </a:spcBef>
                        <a:spcAft>
                          <a:spcPts val="0"/>
                        </a:spcAft>
                        <a:buNone/>
                      </a:pPr>
                      <a:r>
                        <a:rPr lang="en" sz="900"/>
                        <a:t>Popularity</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69E781"/>
                          </a:solidFill>
                        </a:rPr>
                        <a:t>strong</a:t>
                      </a:r>
                      <a:endParaRPr sz="900">
                        <a:solidFill>
                          <a:srgbClr val="69E78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69E781"/>
                          </a:solidFill>
                        </a:rPr>
                        <a:t>strong</a:t>
                      </a:r>
                      <a:endParaRPr sz="900">
                        <a:solidFill>
                          <a:srgbClr val="69E78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650">
                <a:tc>
                  <a:txBody>
                    <a:bodyPr/>
                    <a:lstStyle/>
                    <a:p>
                      <a:pPr indent="0" lvl="0" marL="0" rtl="0" algn="l">
                        <a:spcBef>
                          <a:spcPts val="0"/>
                        </a:spcBef>
                        <a:spcAft>
                          <a:spcPts val="0"/>
                        </a:spcAft>
                        <a:buNone/>
                      </a:pPr>
                      <a:r>
                        <a:rPr lang="en" sz="900"/>
                        <a:t>Simplicity</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5"/>
                          </a:solidFill>
                        </a:rPr>
                        <a:t>medium</a:t>
                      </a:r>
                      <a:endParaRPr sz="900">
                        <a:solidFill>
                          <a:schemeClr val="accent5"/>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69E781"/>
                          </a:solidFill>
                        </a:rPr>
                        <a:t>strong</a:t>
                      </a:r>
                      <a:endParaRPr sz="900">
                        <a:solidFill>
                          <a:srgbClr val="69E78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650">
                <a:tc>
                  <a:txBody>
                    <a:bodyPr/>
                    <a:lstStyle/>
                    <a:p>
                      <a:pPr indent="0" lvl="0" marL="0" rtl="0" algn="l">
                        <a:spcBef>
                          <a:spcPts val="0"/>
                        </a:spcBef>
                        <a:spcAft>
                          <a:spcPts val="0"/>
                        </a:spcAft>
                        <a:buNone/>
                      </a:pPr>
                      <a:r>
                        <a:rPr lang="en" sz="900"/>
                        <a:t>Adaptability</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5"/>
                          </a:solidFill>
                        </a:rPr>
                        <a:t>medium</a:t>
                      </a:r>
                      <a:endParaRPr sz="900">
                        <a:solidFill>
                          <a:schemeClr val="accent5"/>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EC3A3B"/>
                          </a:solidFill>
                        </a:rPr>
                        <a:t>low</a:t>
                      </a:r>
                      <a:endParaRPr sz="900">
                        <a:solidFill>
                          <a:srgbClr val="EC3A3B"/>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650">
                <a:tc>
                  <a:txBody>
                    <a:bodyPr/>
                    <a:lstStyle/>
                    <a:p>
                      <a:pPr indent="0" lvl="0" marL="0" rtl="0" algn="l">
                        <a:spcBef>
                          <a:spcPts val="0"/>
                        </a:spcBef>
                        <a:spcAft>
                          <a:spcPts val="0"/>
                        </a:spcAft>
                        <a:buNone/>
                      </a:pPr>
                      <a:r>
                        <a:rPr lang="en" sz="900"/>
                        <a:t>Speed</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5"/>
                          </a:solidFill>
                        </a:rPr>
                        <a:t>medium</a:t>
                      </a:r>
                      <a:endParaRPr sz="900">
                        <a:solidFill>
                          <a:schemeClr val="accent5"/>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69E781"/>
                          </a:solidFill>
                        </a:rPr>
                        <a:t>strong</a:t>
                      </a:r>
                      <a:endParaRPr sz="900">
                        <a:solidFill>
                          <a:srgbClr val="69E78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23" name="Google Shape;523;p38"/>
          <p:cNvSpPr txBox="1"/>
          <p:nvPr/>
        </p:nvSpPr>
        <p:spPr>
          <a:xfrm>
            <a:off x="4298825" y="2325150"/>
            <a:ext cx="4170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Use Streamlit</a:t>
            </a:r>
            <a:r>
              <a:rPr lang="en">
                <a:latin typeface="Roboto"/>
                <a:ea typeface="Roboto"/>
                <a:cs typeface="Roboto"/>
                <a:sym typeface="Roboto"/>
              </a:rPr>
              <a:t> </a:t>
            </a:r>
            <a:r>
              <a:rPr lang="en">
                <a:latin typeface="Roboto"/>
                <a:ea typeface="Roboto"/>
                <a:cs typeface="Roboto"/>
                <a:sym typeface="Roboto"/>
              </a:rPr>
              <a:t>if you want to get going </a:t>
            </a:r>
            <a:r>
              <a:rPr b="1" i="1" lang="en">
                <a:latin typeface="Roboto"/>
                <a:ea typeface="Roboto"/>
                <a:cs typeface="Roboto"/>
                <a:sym typeface="Roboto"/>
              </a:rPr>
              <a:t>as quickly possible</a:t>
            </a:r>
            <a:r>
              <a:rPr lang="en">
                <a:latin typeface="Roboto"/>
                <a:ea typeface="Roboto"/>
                <a:cs typeface="Roboto"/>
                <a:sym typeface="Roboto"/>
              </a:rPr>
              <a:t> and </a:t>
            </a:r>
            <a:r>
              <a:rPr b="1" i="1" lang="en">
                <a:latin typeface="Roboto"/>
                <a:ea typeface="Roboto"/>
                <a:cs typeface="Roboto"/>
                <a:sym typeface="Roboto"/>
              </a:rPr>
              <a:t>don’t have strong opinions</a:t>
            </a:r>
            <a:r>
              <a:rPr lang="en">
                <a:latin typeface="Roboto"/>
                <a:ea typeface="Roboto"/>
                <a:cs typeface="Roboto"/>
                <a:sym typeface="Roboto"/>
              </a:rPr>
              <a:t> or many custom requirements.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Use Dash</a:t>
            </a:r>
            <a:r>
              <a:rPr lang="en">
                <a:latin typeface="Roboto"/>
                <a:ea typeface="Roboto"/>
                <a:cs typeface="Roboto"/>
                <a:sym typeface="Roboto"/>
              </a:rPr>
              <a:t> if you need something </a:t>
            </a:r>
            <a:r>
              <a:rPr b="1" i="1" lang="en">
                <a:latin typeface="Roboto"/>
                <a:ea typeface="Roboto"/>
                <a:cs typeface="Roboto"/>
                <a:sym typeface="Roboto"/>
              </a:rPr>
              <a:t>more flexible</a:t>
            </a:r>
            <a:r>
              <a:rPr lang="en">
                <a:latin typeface="Roboto"/>
                <a:ea typeface="Roboto"/>
                <a:cs typeface="Roboto"/>
                <a:sym typeface="Roboto"/>
              </a:rPr>
              <a:t> and </a:t>
            </a:r>
            <a:r>
              <a:rPr b="1" i="1" lang="en">
                <a:latin typeface="Roboto"/>
                <a:ea typeface="Roboto"/>
                <a:cs typeface="Roboto"/>
                <a:sym typeface="Roboto"/>
              </a:rPr>
              <a:t>mature</a:t>
            </a:r>
            <a:r>
              <a:rPr lang="en">
                <a:latin typeface="Roboto"/>
                <a:ea typeface="Roboto"/>
                <a:cs typeface="Roboto"/>
                <a:sym typeface="Roboto"/>
              </a:rPr>
              <a:t>, and you don’t mind </a:t>
            </a:r>
            <a:r>
              <a:rPr b="1" i="1" lang="en">
                <a:latin typeface="Roboto"/>
                <a:ea typeface="Roboto"/>
                <a:cs typeface="Roboto"/>
                <a:sym typeface="Roboto"/>
              </a:rPr>
              <a:t>spending the extra engineering time.</a:t>
            </a:r>
            <a:endParaRPr b="1" i="1">
              <a:latin typeface="Roboto"/>
              <a:ea typeface="Roboto"/>
              <a:cs typeface="Roboto"/>
              <a:sym typeface="Roboto"/>
            </a:endParaRPr>
          </a:p>
        </p:txBody>
      </p:sp>
      <p:sp>
        <p:nvSpPr>
          <p:cNvPr id="524" name="Google Shape;524;p38"/>
          <p:cNvSpPr txBox="1"/>
          <p:nvPr/>
        </p:nvSpPr>
        <p:spPr>
          <a:xfrm>
            <a:off x="567900" y="4570450"/>
            <a:ext cx="80082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9E9E9E"/>
                </a:solidFill>
                <a:latin typeface="Roboto"/>
                <a:ea typeface="Roboto"/>
                <a:cs typeface="Roboto"/>
                <a:sym typeface="Roboto"/>
              </a:rPr>
              <a:t>“ Streamlit vs. Dash vs. Shiny vs. Voila vs. Flask vs. Jupyter, comparing data dashboarding tools and frameworks “, Markus Schmitt, data revenue</a:t>
            </a:r>
            <a:endParaRPr sz="600">
              <a:solidFill>
                <a:srgbClr val="9E9E9E"/>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Utilisation d’une solution cloud: AWS</a:t>
            </a:r>
            <a:endParaRPr/>
          </a:p>
        </p:txBody>
      </p:sp>
      <p:sp>
        <p:nvSpPr>
          <p:cNvPr id="530" name="Google Shape;530;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Utilisation de la solution EC2 pour instancier une machine virtuelle</a:t>
            </a:r>
            <a:endParaRPr/>
          </a:p>
          <a:p>
            <a:pPr indent="-342900" lvl="0" marL="457200" rtl="0" algn="l">
              <a:spcBef>
                <a:spcPts val="1000"/>
              </a:spcBef>
              <a:spcAft>
                <a:spcPts val="0"/>
              </a:spcAft>
              <a:buSzPts val="1800"/>
              <a:buChar char="❏"/>
            </a:pPr>
            <a:r>
              <a:rPr lang="en"/>
              <a:t>Utilisation de CRON jobs pour automatiser nos scripts</a:t>
            </a:r>
            <a:endParaRPr/>
          </a:p>
          <a:p>
            <a:pPr indent="-342900" lvl="0" marL="457200" rtl="0" algn="l">
              <a:spcBef>
                <a:spcPts val="1000"/>
              </a:spcBef>
              <a:spcAft>
                <a:spcPts val="1000"/>
              </a:spcAft>
              <a:buSzPts val="1800"/>
              <a:buChar char="❏"/>
            </a:pPr>
            <a:r>
              <a:rPr lang="en"/>
              <a:t>D’autres solutions comme AWS pourrait sûrement aider à déployer une solution full cloud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de données</a:t>
            </a:r>
            <a:endParaRPr/>
          </a:p>
        </p:txBody>
      </p:sp>
      <p:sp>
        <p:nvSpPr>
          <p:cNvPr id="537" name="Google Shape;537;p40"/>
          <p:cNvSpPr txBox="1"/>
          <p:nvPr>
            <p:ph idx="1" type="body"/>
          </p:nvPr>
        </p:nvSpPr>
        <p:spPr>
          <a:xfrm>
            <a:off x="471900" y="1766675"/>
            <a:ext cx="8222100" cy="9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Il existe de nombreuses sources de données alternatives pour le trading algorithmique autre que Binance.</a:t>
            </a:r>
            <a:endParaRPr/>
          </a:p>
        </p:txBody>
      </p:sp>
      <p:sp>
        <p:nvSpPr>
          <p:cNvPr id="538" name="Google Shape;538;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40"/>
          <p:cNvPicPr preferRelativeResize="0"/>
          <p:nvPr/>
        </p:nvPicPr>
        <p:blipFill>
          <a:blip r:embed="rId3">
            <a:alphaModFix/>
          </a:blip>
          <a:stretch>
            <a:fillRect/>
          </a:stretch>
        </p:blipFill>
        <p:spPr>
          <a:xfrm>
            <a:off x="620075" y="2708525"/>
            <a:ext cx="510825" cy="510825"/>
          </a:xfrm>
          <a:prstGeom prst="rect">
            <a:avLst/>
          </a:prstGeom>
          <a:noFill/>
          <a:ln>
            <a:noFill/>
          </a:ln>
        </p:spPr>
      </p:pic>
      <p:pic>
        <p:nvPicPr>
          <p:cNvPr id="540" name="Google Shape;540;p40"/>
          <p:cNvPicPr preferRelativeResize="0"/>
          <p:nvPr/>
        </p:nvPicPr>
        <p:blipFill>
          <a:blip r:embed="rId4">
            <a:alphaModFix/>
          </a:blip>
          <a:stretch>
            <a:fillRect/>
          </a:stretch>
        </p:blipFill>
        <p:spPr>
          <a:xfrm>
            <a:off x="2156925" y="2793075"/>
            <a:ext cx="1603400" cy="427575"/>
          </a:xfrm>
          <a:prstGeom prst="rect">
            <a:avLst/>
          </a:prstGeom>
          <a:noFill/>
          <a:ln>
            <a:noFill/>
          </a:ln>
        </p:spPr>
      </p:pic>
      <p:pic>
        <p:nvPicPr>
          <p:cNvPr id="541" name="Google Shape;541;p40"/>
          <p:cNvPicPr preferRelativeResize="0"/>
          <p:nvPr/>
        </p:nvPicPr>
        <p:blipFill>
          <a:blip r:embed="rId5">
            <a:alphaModFix/>
          </a:blip>
          <a:stretch>
            <a:fillRect/>
          </a:stretch>
        </p:blipFill>
        <p:spPr>
          <a:xfrm>
            <a:off x="4857800" y="2602275"/>
            <a:ext cx="809175" cy="809175"/>
          </a:xfrm>
          <a:prstGeom prst="rect">
            <a:avLst/>
          </a:prstGeom>
          <a:noFill/>
          <a:ln>
            <a:noFill/>
          </a:ln>
        </p:spPr>
      </p:pic>
      <p:pic>
        <p:nvPicPr>
          <p:cNvPr id="542" name="Google Shape;542;p40"/>
          <p:cNvPicPr preferRelativeResize="0"/>
          <p:nvPr/>
        </p:nvPicPr>
        <p:blipFill>
          <a:blip r:embed="rId6">
            <a:alphaModFix/>
          </a:blip>
          <a:stretch>
            <a:fillRect/>
          </a:stretch>
        </p:blipFill>
        <p:spPr>
          <a:xfrm>
            <a:off x="6764450" y="2645199"/>
            <a:ext cx="1285950" cy="723325"/>
          </a:xfrm>
          <a:prstGeom prst="rect">
            <a:avLst/>
          </a:prstGeom>
          <a:noFill/>
          <a:ln>
            <a:noFill/>
          </a:ln>
        </p:spPr>
      </p:pic>
      <p:pic>
        <p:nvPicPr>
          <p:cNvPr id="543" name="Google Shape;543;p40"/>
          <p:cNvPicPr preferRelativeResize="0"/>
          <p:nvPr/>
        </p:nvPicPr>
        <p:blipFill>
          <a:blip r:embed="rId7">
            <a:alphaModFix/>
          </a:blip>
          <a:stretch>
            <a:fillRect/>
          </a:stretch>
        </p:blipFill>
        <p:spPr>
          <a:xfrm>
            <a:off x="4642550" y="3699338"/>
            <a:ext cx="1462287" cy="767701"/>
          </a:xfrm>
          <a:prstGeom prst="rect">
            <a:avLst/>
          </a:prstGeom>
          <a:noFill/>
          <a:ln>
            <a:noFill/>
          </a:ln>
        </p:spPr>
      </p:pic>
      <p:pic>
        <p:nvPicPr>
          <p:cNvPr id="544" name="Google Shape;544;p40"/>
          <p:cNvPicPr preferRelativeResize="0"/>
          <p:nvPr/>
        </p:nvPicPr>
        <p:blipFill>
          <a:blip r:embed="rId8">
            <a:alphaModFix/>
          </a:blip>
          <a:stretch>
            <a:fillRect/>
          </a:stretch>
        </p:blipFill>
        <p:spPr>
          <a:xfrm>
            <a:off x="2278950" y="3721513"/>
            <a:ext cx="1481370" cy="723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cxnSp>
        <p:nvCxnSpPr>
          <p:cNvPr id="549" name="Google Shape;549;p41"/>
          <p:cNvCxnSpPr>
            <a:endCxn id="550" idx="1"/>
          </p:cNvCxnSpPr>
          <p:nvPr/>
        </p:nvCxnSpPr>
        <p:spPr>
          <a:xfrm>
            <a:off x="7235115" y="2654112"/>
            <a:ext cx="600" cy="8856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41"/>
          <p:cNvCxnSpPr>
            <a:endCxn id="552" idx="1"/>
          </p:cNvCxnSpPr>
          <p:nvPr/>
        </p:nvCxnSpPr>
        <p:spPr>
          <a:xfrm>
            <a:off x="7223423" y="1066757"/>
            <a:ext cx="12600" cy="1056000"/>
          </a:xfrm>
          <a:prstGeom prst="straightConnector1">
            <a:avLst/>
          </a:prstGeom>
          <a:noFill/>
          <a:ln cap="flat" cmpd="sng" w="9525">
            <a:solidFill>
              <a:schemeClr val="dk2"/>
            </a:solidFill>
            <a:prstDash val="solid"/>
            <a:round/>
            <a:headEnd len="med" w="med" type="none"/>
            <a:tailEnd len="med" w="med" type="triangle"/>
          </a:ln>
        </p:spPr>
      </p:cxnSp>
      <p:sp>
        <p:nvSpPr>
          <p:cNvPr id="553" name="Google Shape;553;p4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Jenkins</a:t>
            </a:r>
            <a:endParaRPr sz="2800"/>
          </a:p>
        </p:txBody>
      </p:sp>
      <p:sp>
        <p:nvSpPr>
          <p:cNvPr id="554" name="Google Shape;554;p4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Jenkins a permis l’automatisation pour l’écriture automatique des données Binance vers notre collection MongoDB</a:t>
            </a:r>
            <a:endParaRPr sz="1600"/>
          </a:p>
        </p:txBody>
      </p:sp>
      <p:grpSp>
        <p:nvGrpSpPr>
          <p:cNvPr id="555" name="Google Shape;555;p41"/>
          <p:cNvGrpSpPr/>
          <p:nvPr/>
        </p:nvGrpSpPr>
        <p:grpSpPr>
          <a:xfrm>
            <a:off x="5715323" y="2122607"/>
            <a:ext cx="3040800" cy="562200"/>
            <a:chOff x="4877123" y="1714495"/>
            <a:chExt cx="3040800" cy="562200"/>
          </a:xfrm>
        </p:grpSpPr>
        <p:sp>
          <p:nvSpPr>
            <p:cNvPr id="552" name="Google Shape;552;p41"/>
            <p:cNvSpPr/>
            <p:nvPr/>
          </p:nvSpPr>
          <p:spPr>
            <a:xfrm rot="5403671">
              <a:off x="6116573" y="475495"/>
              <a:ext cx="561900" cy="3040200"/>
            </a:xfrm>
            <a:prstGeom prst="roundRect">
              <a:avLst>
                <a:gd fmla="val 50000" name="adj"/>
              </a:avLst>
            </a:prstGeom>
            <a:solidFill>
              <a:srgbClr val="0D5D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a:off x="4977924" y="18085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557" name="Google Shape;557;p41"/>
            <p:cNvSpPr txBox="1"/>
            <p:nvPr/>
          </p:nvSpPr>
          <p:spPr>
            <a:xfrm rot="442">
              <a:off x="5345974" y="1803221"/>
              <a:ext cx="23343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Load</a:t>
              </a:r>
              <a:endParaRPr b="1" sz="800">
                <a:solidFill>
                  <a:srgbClr val="FFFFFF"/>
                </a:solidFill>
                <a:latin typeface="Roboto"/>
                <a:ea typeface="Roboto"/>
                <a:cs typeface="Roboto"/>
                <a:sym typeface="Roboto"/>
              </a:endParaRPr>
            </a:p>
          </p:txBody>
        </p:sp>
      </p:grpSp>
      <p:grpSp>
        <p:nvGrpSpPr>
          <p:cNvPr id="558" name="Google Shape;558;p41"/>
          <p:cNvGrpSpPr/>
          <p:nvPr/>
        </p:nvGrpSpPr>
        <p:grpSpPr>
          <a:xfrm>
            <a:off x="5715615" y="3539712"/>
            <a:ext cx="3040200" cy="561600"/>
            <a:chOff x="4877415" y="3006312"/>
            <a:chExt cx="3040200" cy="561600"/>
          </a:xfrm>
        </p:grpSpPr>
        <p:sp>
          <p:nvSpPr>
            <p:cNvPr id="550" name="Google Shape;550;p41"/>
            <p:cNvSpPr/>
            <p:nvPr/>
          </p:nvSpPr>
          <p:spPr>
            <a:xfrm rot="5400000">
              <a:off x="6116715" y="1767012"/>
              <a:ext cx="561600" cy="3040200"/>
            </a:xfrm>
            <a:prstGeom prst="roundRect">
              <a:avLst>
                <a:gd fmla="val 50000"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4977917" y="3100062"/>
              <a:ext cx="374100" cy="374100"/>
            </a:xfrm>
            <a:prstGeom prst="ellipse">
              <a:avLst/>
            </a:prstGeom>
            <a:solidFill>
              <a:srgbClr val="D9D9D9"/>
            </a:solidFill>
            <a:ln>
              <a:noFill/>
            </a:ln>
            <a:effectLst>
              <a:outerShdw blurRad="228600" rotWithShape="0" algn="tl" dir="5400000" dist="50800">
                <a:srgbClr val="000000">
                  <a:alpha val="1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560" name="Google Shape;560;p41"/>
            <p:cNvSpPr txBox="1"/>
            <p:nvPr/>
          </p:nvSpPr>
          <p:spPr>
            <a:xfrm rot="-440">
              <a:off x="5342374" y="3090462"/>
              <a:ext cx="2341500" cy="393300"/>
            </a:xfrm>
            <a:prstGeom prst="rect">
              <a:avLst/>
            </a:prstGeom>
            <a:solidFill>
              <a:srgbClr val="D9D9D9"/>
            </a:solidFill>
            <a:ln>
              <a:noFill/>
            </a:ln>
            <a:effectLst>
              <a:outerShdw blurRad="42863"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Transformation</a:t>
              </a:r>
              <a:endParaRPr b="1" sz="800">
                <a:solidFill>
                  <a:srgbClr val="FFFFFF"/>
                </a:solidFill>
                <a:latin typeface="Roboto"/>
                <a:ea typeface="Roboto"/>
                <a:cs typeface="Roboto"/>
                <a:sym typeface="Roboto"/>
              </a:endParaRPr>
            </a:p>
          </p:txBody>
        </p:sp>
      </p:grpSp>
      <p:grpSp>
        <p:nvGrpSpPr>
          <p:cNvPr id="561" name="Google Shape;561;p41"/>
          <p:cNvGrpSpPr/>
          <p:nvPr/>
        </p:nvGrpSpPr>
        <p:grpSpPr>
          <a:xfrm>
            <a:off x="5715764" y="706101"/>
            <a:ext cx="3039900" cy="561600"/>
            <a:chOff x="1046802" y="3012101"/>
            <a:chExt cx="3039900" cy="561600"/>
          </a:xfrm>
        </p:grpSpPr>
        <p:sp>
          <p:nvSpPr>
            <p:cNvPr id="562" name="Google Shape;562;p41"/>
            <p:cNvSpPr/>
            <p:nvPr/>
          </p:nvSpPr>
          <p:spPr>
            <a:xfrm rot="5400000">
              <a:off x="2285952" y="1772951"/>
              <a:ext cx="561600" cy="3039900"/>
            </a:xfrm>
            <a:prstGeom prst="roundRect">
              <a:avLst>
                <a:gd fmla="val 50000" name="adj"/>
              </a:avLst>
            </a:prstGeom>
            <a:solidFill>
              <a:srgbClr val="0944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txBox="1"/>
            <p:nvPr/>
          </p:nvSpPr>
          <p:spPr>
            <a:xfrm>
              <a:off x="1537836" y="3101192"/>
              <a:ext cx="23322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Extract</a:t>
              </a:r>
              <a:endParaRPr b="1" sz="800">
                <a:solidFill>
                  <a:srgbClr val="FFFFFF"/>
                </a:solidFill>
                <a:latin typeface="Roboto"/>
                <a:ea typeface="Roboto"/>
                <a:cs typeface="Roboto"/>
                <a:sym typeface="Roboto"/>
              </a:endParaRPr>
            </a:p>
          </p:txBody>
        </p:sp>
        <p:sp>
          <p:nvSpPr>
            <p:cNvPr id="564" name="Google Shape;564;p41"/>
            <p:cNvSpPr/>
            <p:nvPr/>
          </p:nvSpPr>
          <p:spPr>
            <a:xfrm>
              <a:off x="1163727" y="31000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grpSp>
      <p:sp>
        <p:nvSpPr>
          <p:cNvPr id="565" name="Google Shape;565;p41"/>
          <p:cNvSpPr txBox="1"/>
          <p:nvPr/>
        </p:nvSpPr>
        <p:spPr>
          <a:xfrm>
            <a:off x="5946425" y="1343900"/>
            <a:ext cx="2575200" cy="3504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Extraction des données via l’api de Binance à partir d’une paire (ie. BTCUSDT)</a:t>
            </a:r>
            <a:endParaRPr b="1" sz="800">
              <a:latin typeface="Roboto"/>
              <a:ea typeface="Roboto"/>
              <a:cs typeface="Roboto"/>
              <a:sym typeface="Roboto"/>
            </a:endParaRPr>
          </a:p>
        </p:txBody>
      </p:sp>
      <p:sp>
        <p:nvSpPr>
          <p:cNvPr id="566" name="Google Shape;566;p41"/>
          <p:cNvSpPr txBox="1"/>
          <p:nvPr/>
        </p:nvSpPr>
        <p:spPr>
          <a:xfrm>
            <a:off x="5946425" y="2752888"/>
            <a:ext cx="2575200" cy="507300"/>
          </a:xfrm>
          <a:prstGeom prst="rect">
            <a:avLst/>
          </a:prstGeom>
          <a:solidFill>
            <a:srgbClr val="FAFAFA"/>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Préparation des données et accessibilité via API</a:t>
            </a:r>
            <a:endParaRPr b="1" sz="800">
              <a:latin typeface="Roboto"/>
              <a:ea typeface="Roboto"/>
              <a:cs typeface="Roboto"/>
              <a:sym typeface="Roboto"/>
            </a:endParaRPr>
          </a:p>
        </p:txBody>
      </p:sp>
      <p:sp>
        <p:nvSpPr>
          <p:cNvPr id="567" name="Google Shape;567;p41"/>
          <p:cNvSpPr txBox="1"/>
          <p:nvPr/>
        </p:nvSpPr>
        <p:spPr>
          <a:xfrm>
            <a:off x="5946425" y="4173175"/>
            <a:ext cx="2575200" cy="3099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Transformation des données via scripts</a:t>
            </a:r>
            <a:endParaRPr b="1" sz="800">
              <a:latin typeface="Roboto"/>
              <a:ea typeface="Roboto"/>
              <a:cs typeface="Roboto"/>
              <a:sym typeface="Roboto"/>
            </a:endParaRPr>
          </a:p>
        </p:txBody>
      </p:sp>
      <p:sp>
        <p:nvSpPr>
          <p:cNvPr id="568" name="Google Shape;568;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41"/>
          <p:cNvSpPr/>
          <p:nvPr/>
        </p:nvSpPr>
        <p:spPr>
          <a:xfrm>
            <a:off x="4651725" y="706100"/>
            <a:ext cx="600900" cy="2157300"/>
          </a:xfrm>
          <a:prstGeom prst="downArrow">
            <a:avLst>
              <a:gd fmla="val 50000" name="adj1"/>
              <a:gd fmla="val 50000" name="adj2"/>
            </a:avLst>
          </a:prstGeom>
          <a:solidFill>
            <a:srgbClr val="D9D9D9"/>
          </a:solidFill>
          <a:ln cap="flat" cmpd="sng" w="9525">
            <a:solidFill>
              <a:srgbClr val="4949E7"/>
            </a:solidFill>
            <a:prstDash val="solid"/>
            <a:round/>
            <a:headEnd len="sm" w="sm" type="none"/>
            <a:tailEnd len="sm" w="sm" type="none"/>
          </a:ln>
          <a:effectLst>
            <a:outerShdw blurRad="1285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1"/>
          <p:cNvPicPr preferRelativeResize="0"/>
          <p:nvPr/>
        </p:nvPicPr>
        <p:blipFill>
          <a:blip r:embed="rId3">
            <a:alphaModFix/>
          </a:blip>
          <a:stretch>
            <a:fillRect/>
          </a:stretch>
        </p:blipFill>
        <p:spPr>
          <a:xfrm>
            <a:off x="4421416" y="617725"/>
            <a:ext cx="1061532" cy="1465799"/>
          </a:xfrm>
          <a:prstGeom prst="rect">
            <a:avLst/>
          </a:prstGeom>
          <a:noFill/>
          <a:ln>
            <a:noFill/>
          </a:ln>
          <a:effectLst>
            <a:outerShdw blurRad="128588" rotWithShape="0" algn="bl" dir="5400000" dist="19050">
              <a:srgbClr val="000000">
                <a:alpha val="50000"/>
              </a:srgbClr>
            </a:outerShdw>
          </a:effectLst>
        </p:spPr>
      </p:pic>
      <p:pic>
        <p:nvPicPr>
          <p:cNvPr id="571" name="Google Shape;571;p41"/>
          <p:cNvPicPr preferRelativeResize="0"/>
          <p:nvPr/>
        </p:nvPicPr>
        <p:blipFill>
          <a:blip r:embed="rId4">
            <a:alphaModFix/>
          </a:blip>
          <a:stretch>
            <a:fillRect/>
          </a:stretch>
        </p:blipFill>
        <p:spPr>
          <a:xfrm>
            <a:off x="8041025" y="757812"/>
            <a:ext cx="458175" cy="458175"/>
          </a:xfrm>
          <a:prstGeom prst="rect">
            <a:avLst/>
          </a:prstGeom>
          <a:noFill/>
          <a:ln>
            <a:noFill/>
          </a:ln>
        </p:spPr>
      </p:pic>
      <p:pic>
        <p:nvPicPr>
          <p:cNvPr id="572" name="Google Shape;572;p41"/>
          <p:cNvPicPr preferRelativeResize="0"/>
          <p:nvPr/>
        </p:nvPicPr>
        <p:blipFill>
          <a:blip r:embed="rId5">
            <a:alphaModFix/>
          </a:blip>
          <a:stretch>
            <a:fillRect/>
          </a:stretch>
        </p:blipFill>
        <p:spPr>
          <a:xfrm>
            <a:off x="7969663" y="2103250"/>
            <a:ext cx="600900" cy="60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949E7"/>
        </a:solidFill>
      </p:bgPr>
    </p:bg>
    <p:spTree>
      <p:nvGrpSpPr>
        <p:cNvPr id="113" name="Shape 113"/>
        <p:cNvGrpSpPr/>
        <p:nvPr/>
      </p:nvGrpSpPr>
      <p:grpSpPr>
        <a:xfrm>
          <a:off x="0" y="0"/>
          <a:ext cx="0" cy="0"/>
          <a:chOff x="0" y="0"/>
          <a:chExt cx="0" cy="0"/>
        </a:xfrm>
      </p:grpSpPr>
      <p:sp>
        <p:nvSpPr>
          <p:cNvPr id="114" name="Google Shape;114;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oboto Medium"/>
                <a:ea typeface="Roboto Medium"/>
                <a:cs typeface="Roboto Medium"/>
                <a:sym typeface="Roboto Medium"/>
              </a:rPr>
              <a:t>INTRODUCTION</a:t>
            </a:r>
            <a:endParaRPr sz="3000">
              <a:latin typeface="Roboto Medium"/>
              <a:ea typeface="Roboto Medium"/>
              <a:cs typeface="Roboto Medium"/>
              <a:sym typeface="Roboto Medium"/>
            </a:endParaRPr>
          </a:p>
        </p:txBody>
      </p:sp>
      <p:sp>
        <p:nvSpPr>
          <p:cNvPr id="115" name="Google Shape;115;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 Azure/AWS pour notre architecture</a:t>
            </a:r>
            <a:endParaRPr/>
          </a:p>
        </p:txBody>
      </p:sp>
      <p:sp>
        <p:nvSpPr>
          <p:cNvPr id="578" name="Google Shape;578;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42"/>
          <p:cNvSpPr txBox="1"/>
          <p:nvPr/>
        </p:nvSpPr>
        <p:spPr>
          <a:xfrm>
            <a:off x="851400" y="2194325"/>
            <a:ext cx="6995400" cy="295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1D1C1D"/>
                </a:solidFill>
                <a:highlight>
                  <a:srgbClr val="F8F8F8"/>
                </a:highlight>
              </a:rPr>
              <a:t>Outils </a:t>
            </a:r>
            <a:r>
              <a:rPr b="1" lang="en" sz="1150">
                <a:solidFill>
                  <a:srgbClr val="1D1C1D"/>
                </a:solidFill>
                <a:highlight>
                  <a:srgbClr val="F8F8F8"/>
                </a:highlight>
              </a:rPr>
              <a:t>Azure / AWS (</a:t>
            </a:r>
            <a:r>
              <a:rPr lang="en" sz="1150">
                <a:solidFill>
                  <a:srgbClr val="1D1C1D"/>
                </a:solidFill>
                <a:highlight>
                  <a:srgbClr val="F8F8F8"/>
                </a:highlight>
              </a:rPr>
              <a:t>Amazon Web Services</a:t>
            </a:r>
            <a:r>
              <a:rPr b="1" lang="en" sz="1150">
                <a:solidFill>
                  <a:srgbClr val="1D1C1D"/>
                </a:solidFill>
                <a:highlight>
                  <a:srgbClr val="F8F8F8"/>
                </a:highlight>
              </a:rPr>
              <a:t>) </a:t>
            </a:r>
            <a:r>
              <a:rPr lang="en" sz="1150">
                <a:solidFill>
                  <a:srgbClr val="1D1C1D"/>
                </a:solidFill>
                <a:highlight>
                  <a:srgbClr val="F8F8F8"/>
                </a:highlight>
              </a:rPr>
              <a:t>qui pourraient nous aider à </a:t>
            </a:r>
            <a:r>
              <a:rPr b="1" lang="en" sz="1150">
                <a:solidFill>
                  <a:srgbClr val="1D1C1D"/>
                </a:solidFill>
                <a:highlight>
                  <a:srgbClr val="F8F8F8"/>
                </a:highlight>
              </a:rPr>
              <a:t>déployer une architecture de données financières hautement disponible et tolérante aux pannes :</a:t>
            </a:r>
            <a:endParaRPr b="1" sz="1150">
              <a:solidFill>
                <a:srgbClr val="1D1C1D"/>
              </a:solidFill>
              <a:highlight>
                <a:srgbClr val="F8F8F8"/>
              </a:highlight>
            </a:endParaRPr>
          </a:p>
          <a:p>
            <a:pPr indent="0" lvl="0" marL="0" rtl="0" algn="l">
              <a:lnSpc>
                <a:spcPct val="115000"/>
              </a:lnSpc>
              <a:spcBef>
                <a:spcPts val="0"/>
              </a:spcBef>
              <a:spcAft>
                <a:spcPts val="0"/>
              </a:spcAft>
              <a:buNone/>
            </a:pPr>
            <a:r>
              <a:t/>
            </a:r>
            <a:endParaRPr b="1" sz="1150">
              <a:solidFill>
                <a:srgbClr val="1D1C1D"/>
              </a:solidFill>
              <a:highlight>
                <a:srgbClr val="F8F8F8"/>
              </a:highlight>
            </a:endParaRPr>
          </a:p>
          <a:p>
            <a:pPr indent="-301625" lvl="0" marL="723900" rtl="0" algn="l">
              <a:lnSpc>
                <a:spcPct val="100000"/>
              </a:lnSpc>
              <a:spcBef>
                <a:spcPts val="0"/>
              </a:spcBef>
              <a:spcAft>
                <a:spcPts val="0"/>
              </a:spcAft>
              <a:buClr>
                <a:srgbClr val="1D1C1D"/>
              </a:buClr>
              <a:buSzPts val="1150"/>
              <a:buChar char="●"/>
            </a:pPr>
            <a:r>
              <a:rPr b="1" lang="en" sz="1150">
                <a:solidFill>
                  <a:srgbClr val="1D1C1D"/>
                </a:solidFill>
                <a:highlight>
                  <a:srgbClr val="F8F8F8"/>
                </a:highlight>
              </a:rPr>
              <a:t>Azure SQL Database</a:t>
            </a:r>
            <a:r>
              <a:rPr lang="en" sz="1150">
                <a:solidFill>
                  <a:srgbClr val="1D1C1D"/>
                </a:solidFill>
                <a:highlight>
                  <a:srgbClr val="F8F8F8"/>
                </a:highlight>
              </a:rPr>
              <a:t> / </a:t>
            </a:r>
            <a:r>
              <a:rPr b="1" lang="en" sz="1150">
                <a:solidFill>
                  <a:srgbClr val="1D1C1D"/>
                </a:solidFill>
                <a:highlight>
                  <a:srgbClr val="F8F8F8"/>
                </a:highlight>
              </a:rPr>
              <a:t>Amazon RDS</a:t>
            </a:r>
            <a:r>
              <a:rPr lang="en" sz="1150">
                <a:solidFill>
                  <a:srgbClr val="1D1C1D"/>
                </a:solidFill>
                <a:highlight>
                  <a:srgbClr val="F8F8F8"/>
                </a:highlight>
              </a:rPr>
              <a:t> (Relational Database Service) </a:t>
            </a:r>
            <a:endParaRPr sz="1150">
              <a:solidFill>
                <a:srgbClr val="1D1C1D"/>
              </a:solidFill>
              <a:highlight>
                <a:srgbClr val="F8F8F8"/>
              </a:highlight>
            </a:endParaRPr>
          </a:p>
          <a:p>
            <a:pPr indent="0" lvl="0" marL="457200" rtl="0" algn="l">
              <a:lnSpc>
                <a:spcPct val="100000"/>
              </a:lnSpc>
              <a:spcBef>
                <a:spcPts val="0"/>
              </a:spcBef>
              <a:spcAft>
                <a:spcPts val="0"/>
              </a:spcAft>
              <a:buNone/>
            </a:pPr>
            <a:r>
              <a:t/>
            </a:r>
            <a:endParaRPr sz="1150">
              <a:solidFill>
                <a:srgbClr val="1D1C1D"/>
              </a:solidFill>
              <a:highlight>
                <a:srgbClr val="F8F8F8"/>
              </a:highlight>
            </a:endParaRPr>
          </a:p>
          <a:p>
            <a:pPr indent="-301625" lvl="0" marL="723900" rtl="0" algn="l">
              <a:lnSpc>
                <a:spcPct val="100000"/>
              </a:lnSpc>
              <a:spcBef>
                <a:spcPts val="0"/>
              </a:spcBef>
              <a:spcAft>
                <a:spcPts val="0"/>
              </a:spcAft>
              <a:buClr>
                <a:srgbClr val="1D1C1D"/>
              </a:buClr>
              <a:buSzPts val="1150"/>
              <a:buChar char="●"/>
            </a:pPr>
            <a:r>
              <a:rPr b="1" lang="en" sz="1150">
                <a:solidFill>
                  <a:srgbClr val="1D1C1D"/>
                </a:solidFill>
                <a:highlight>
                  <a:srgbClr val="F8F8F8"/>
                </a:highlight>
              </a:rPr>
              <a:t>Azure Cosmos DB</a:t>
            </a:r>
            <a:r>
              <a:rPr lang="en" sz="1150">
                <a:solidFill>
                  <a:srgbClr val="1D1C1D"/>
                </a:solidFill>
                <a:highlight>
                  <a:srgbClr val="F8F8F8"/>
                </a:highlight>
              </a:rPr>
              <a:t> / </a:t>
            </a:r>
            <a:r>
              <a:rPr b="1" lang="en" sz="1150">
                <a:solidFill>
                  <a:srgbClr val="1D1C1D"/>
                </a:solidFill>
                <a:highlight>
                  <a:srgbClr val="F8F8F8"/>
                </a:highlight>
              </a:rPr>
              <a:t>Amazon DocumentDB</a:t>
            </a:r>
            <a:endParaRPr b="1" sz="1150">
              <a:solidFill>
                <a:srgbClr val="1D1C1D"/>
              </a:solidFill>
              <a:highlight>
                <a:srgbClr val="F8F8F8"/>
              </a:highlight>
            </a:endParaRPr>
          </a:p>
          <a:p>
            <a:pPr indent="0" lvl="0" marL="457200" rtl="0" algn="l">
              <a:lnSpc>
                <a:spcPct val="100000"/>
              </a:lnSpc>
              <a:spcBef>
                <a:spcPts val="0"/>
              </a:spcBef>
              <a:spcAft>
                <a:spcPts val="0"/>
              </a:spcAft>
              <a:buNone/>
            </a:pPr>
            <a:r>
              <a:t/>
            </a:r>
            <a:endParaRPr b="1" sz="1150">
              <a:solidFill>
                <a:srgbClr val="1D1C1D"/>
              </a:solidFill>
              <a:highlight>
                <a:srgbClr val="F8F8F8"/>
              </a:highlight>
            </a:endParaRPr>
          </a:p>
          <a:p>
            <a:pPr indent="0" lvl="0" marL="0" rtl="0" algn="l">
              <a:lnSpc>
                <a:spcPct val="100000"/>
              </a:lnSpc>
              <a:spcBef>
                <a:spcPts val="0"/>
              </a:spcBef>
              <a:spcAft>
                <a:spcPts val="0"/>
              </a:spcAft>
              <a:buNone/>
            </a:pPr>
            <a:r>
              <a:t/>
            </a:r>
            <a:endParaRPr b="1" sz="1150">
              <a:solidFill>
                <a:srgbClr val="1D1C1D"/>
              </a:solidFill>
              <a:highlight>
                <a:srgbClr val="F8F8F8"/>
              </a:highlight>
            </a:endParaRPr>
          </a:p>
          <a:p>
            <a:pPr indent="-301625" lvl="0" marL="723900" rtl="0" algn="l">
              <a:lnSpc>
                <a:spcPct val="100000"/>
              </a:lnSpc>
              <a:spcBef>
                <a:spcPts val="0"/>
              </a:spcBef>
              <a:spcAft>
                <a:spcPts val="0"/>
              </a:spcAft>
              <a:buClr>
                <a:srgbClr val="1D1C1D"/>
              </a:buClr>
              <a:buSzPts val="1150"/>
              <a:buChar char="●"/>
            </a:pPr>
            <a:r>
              <a:rPr b="1" lang="en" sz="1150">
                <a:solidFill>
                  <a:srgbClr val="1D1C1D"/>
                </a:solidFill>
                <a:highlight>
                  <a:srgbClr val="F8F8F8"/>
                </a:highlight>
              </a:rPr>
              <a:t>Azure Cache for Redis </a:t>
            </a:r>
            <a:r>
              <a:rPr lang="en" sz="1150">
                <a:solidFill>
                  <a:srgbClr val="1D1C1D"/>
                </a:solidFill>
                <a:highlight>
                  <a:srgbClr val="F8F8F8"/>
                </a:highlight>
              </a:rPr>
              <a:t>/ </a:t>
            </a:r>
            <a:r>
              <a:rPr b="1" lang="en" sz="1150">
                <a:solidFill>
                  <a:srgbClr val="1D1C1D"/>
                </a:solidFill>
                <a:highlight>
                  <a:srgbClr val="F8F8F8"/>
                </a:highlight>
              </a:rPr>
              <a:t>Amazon ElastiCache for Redis</a:t>
            </a:r>
            <a:endParaRPr b="1" sz="1150">
              <a:solidFill>
                <a:srgbClr val="1D1C1D"/>
              </a:solidFill>
              <a:highlight>
                <a:srgbClr val="F8F8F8"/>
              </a:highlight>
            </a:endParaRPr>
          </a:p>
          <a:p>
            <a:pPr indent="0" lvl="0" marL="457200" rtl="0" algn="l">
              <a:lnSpc>
                <a:spcPct val="100000"/>
              </a:lnSpc>
              <a:spcBef>
                <a:spcPts val="0"/>
              </a:spcBef>
              <a:spcAft>
                <a:spcPts val="0"/>
              </a:spcAft>
              <a:buNone/>
            </a:pPr>
            <a:r>
              <a:t/>
            </a:r>
            <a:endParaRPr b="1" sz="1150">
              <a:solidFill>
                <a:srgbClr val="1D1C1D"/>
              </a:solidFill>
              <a:highlight>
                <a:srgbClr val="F8F8F8"/>
              </a:highlight>
            </a:endParaRPr>
          </a:p>
          <a:p>
            <a:pPr indent="0" lvl="0" marL="0" rtl="0" algn="l">
              <a:lnSpc>
                <a:spcPct val="100000"/>
              </a:lnSpc>
              <a:spcBef>
                <a:spcPts val="0"/>
              </a:spcBef>
              <a:spcAft>
                <a:spcPts val="0"/>
              </a:spcAft>
              <a:buNone/>
            </a:pPr>
            <a:r>
              <a:t/>
            </a:r>
            <a:endParaRPr b="1" sz="1150">
              <a:solidFill>
                <a:srgbClr val="1D1C1D"/>
              </a:solidFill>
              <a:highlight>
                <a:srgbClr val="F8F8F8"/>
              </a:highlight>
            </a:endParaRPr>
          </a:p>
          <a:p>
            <a:pPr indent="-301625" lvl="0" marL="723900" rtl="0" algn="l">
              <a:lnSpc>
                <a:spcPct val="100000"/>
              </a:lnSpc>
              <a:spcBef>
                <a:spcPts val="0"/>
              </a:spcBef>
              <a:spcAft>
                <a:spcPts val="0"/>
              </a:spcAft>
              <a:buClr>
                <a:srgbClr val="1D1C1D"/>
              </a:buClr>
              <a:buSzPts val="1150"/>
              <a:buChar char="●"/>
            </a:pPr>
            <a:r>
              <a:rPr b="1" lang="en" sz="1150">
                <a:solidFill>
                  <a:srgbClr val="1D1C1D"/>
                </a:solidFill>
                <a:highlight>
                  <a:srgbClr val="F8F8F8"/>
                </a:highlight>
              </a:rPr>
              <a:t>Azure Stream Analytics</a:t>
            </a:r>
            <a:r>
              <a:rPr lang="en" sz="1150">
                <a:solidFill>
                  <a:srgbClr val="1D1C1D"/>
                </a:solidFill>
                <a:highlight>
                  <a:srgbClr val="F8F8F8"/>
                </a:highlight>
              </a:rPr>
              <a:t> / </a:t>
            </a:r>
            <a:r>
              <a:rPr b="1" lang="en" sz="1150">
                <a:solidFill>
                  <a:srgbClr val="1D1C1D"/>
                </a:solidFill>
                <a:highlight>
                  <a:srgbClr val="F8F8F8"/>
                </a:highlight>
              </a:rPr>
              <a:t>Amazon Kinesis Data Streams</a:t>
            </a:r>
            <a:endParaRPr b="1" sz="1150">
              <a:solidFill>
                <a:srgbClr val="1D1C1D"/>
              </a:solidFill>
              <a:highlight>
                <a:srgbClr val="F8F8F8"/>
              </a:highlight>
            </a:endParaRPr>
          </a:p>
          <a:p>
            <a:pPr indent="0" lvl="0" marL="457200" rtl="0" algn="l">
              <a:lnSpc>
                <a:spcPct val="100000"/>
              </a:lnSpc>
              <a:spcBef>
                <a:spcPts val="0"/>
              </a:spcBef>
              <a:spcAft>
                <a:spcPts val="0"/>
              </a:spcAft>
              <a:buNone/>
            </a:pPr>
            <a:r>
              <a:t/>
            </a:r>
            <a:endParaRPr b="1" sz="1150">
              <a:solidFill>
                <a:srgbClr val="1D1C1D"/>
              </a:solidFill>
              <a:highlight>
                <a:srgbClr val="F8F8F8"/>
              </a:highlight>
            </a:endParaRPr>
          </a:p>
          <a:p>
            <a:pPr indent="-301625" lvl="0" marL="723900" rtl="0" algn="l">
              <a:lnSpc>
                <a:spcPct val="100000"/>
              </a:lnSpc>
              <a:spcBef>
                <a:spcPts val="0"/>
              </a:spcBef>
              <a:spcAft>
                <a:spcPts val="0"/>
              </a:spcAft>
              <a:buClr>
                <a:srgbClr val="1D1C1D"/>
              </a:buClr>
              <a:buSzPts val="1150"/>
              <a:buChar char="●"/>
            </a:pPr>
            <a:r>
              <a:rPr b="1" lang="en" sz="1150">
                <a:solidFill>
                  <a:srgbClr val="1D1C1D"/>
                </a:solidFill>
                <a:highlight>
                  <a:srgbClr val="F8F8F8"/>
                </a:highlight>
              </a:rPr>
              <a:t>Azure Data Lake Storage </a:t>
            </a:r>
            <a:r>
              <a:rPr lang="en" sz="1150">
                <a:solidFill>
                  <a:srgbClr val="1D1C1D"/>
                </a:solidFill>
                <a:highlight>
                  <a:srgbClr val="F8F8F8"/>
                </a:highlight>
              </a:rPr>
              <a:t>/ </a:t>
            </a:r>
            <a:r>
              <a:rPr b="1" lang="en" sz="1150">
                <a:solidFill>
                  <a:srgbClr val="1D1C1D"/>
                </a:solidFill>
                <a:highlight>
                  <a:srgbClr val="F8F8F8"/>
                </a:highlight>
              </a:rPr>
              <a:t>Amazon S3</a:t>
            </a:r>
            <a:r>
              <a:rPr lang="en" sz="1150">
                <a:solidFill>
                  <a:srgbClr val="1D1C1D"/>
                </a:solidFill>
                <a:highlight>
                  <a:srgbClr val="F8F8F8"/>
                </a:highlight>
              </a:rPr>
              <a:t> (Simple Storage Service)</a:t>
            </a:r>
            <a:endParaRPr sz="1150">
              <a:solidFill>
                <a:srgbClr val="1D1C1D"/>
              </a:solidFill>
              <a:highlight>
                <a:srgbClr val="F8F8F8"/>
              </a:highlight>
            </a:endParaRPr>
          </a:p>
          <a:p>
            <a:pPr indent="0" lvl="0" marL="0" rtl="0" algn="l">
              <a:spcBef>
                <a:spcPts val="0"/>
              </a:spcBef>
              <a:spcAft>
                <a:spcPts val="0"/>
              </a:spcAft>
              <a:buNone/>
            </a:pPr>
            <a:r>
              <a:t/>
            </a:r>
            <a:endParaRPr>
              <a:latin typeface="Roboto"/>
              <a:ea typeface="Roboto"/>
              <a:cs typeface="Roboto"/>
              <a:sym typeface="Roboto"/>
            </a:endParaRPr>
          </a:p>
        </p:txBody>
      </p:sp>
      <p:pic>
        <p:nvPicPr>
          <p:cNvPr id="580" name="Google Shape;580;p42"/>
          <p:cNvPicPr preferRelativeResize="0"/>
          <p:nvPr/>
        </p:nvPicPr>
        <p:blipFill>
          <a:blip r:embed="rId3">
            <a:alphaModFix/>
          </a:blip>
          <a:stretch>
            <a:fillRect/>
          </a:stretch>
        </p:blipFill>
        <p:spPr>
          <a:xfrm>
            <a:off x="7074125" y="4588000"/>
            <a:ext cx="548699" cy="411526"/>
          </a:xfrm>
          <a:prstGeom prst="rect">
            <a:avLst/>
          </a:prstGeom>
          <a:noFill/>
          <a:ln>
            <a:noFill/>
          </a:ln>
        </p:spPr>
      </p:pic>
      <p:pic>
        <p:nvPicPr>
          <p:cNvPr id="581" name="Google Shape;581;p42"/>
          <p:cNvPicPr preferRelativeResize="0"/>
          <p:nvPr/>
        </p:nvPicPr>
        <p:blipFill>
          <a:blip r:embed="rId4">
            <a:alphaModFix/>
          </a:blip>
          <a:stretch>
            <a:fillRect/>
          </a:stretch>
        </p:blipFill>
        <p:spPr>
          <a:xfrm>
            <a:off x="7147298" y="4105425"/>
            <a:ext cx="729555" cy="393600"/>
          </a:xfrm>
          <a:prstGeom prst="rect">
            <a:avLst/>
          </a:prstGeom>
          <a:noFill/>
          <a:ln>
            <a:noFill/>
          </a:ln>
        </p:spPr>
      </p:pic>
      <p:pic>
        <p:nvPicPr>
          <p:cNvPr id="582" name="Google Shape;582;p42"/>
          <p:cNvPicPr preferRelativeResize="0"/>
          <p:nvPr/>
        </p:nvPicPr>
        <p:blipFill rotWithShape="1">
          <a:blip r:embed="rId5">
            <a:alphaModFix/>
          </a:blip>
          <a:srcRect b="0" l="0" r="0" t="9820"/>
          <a:stretch/>
        </p:blipFill>
        <p:spPr>
          <a:xfrm>
            <a:off x="6934575" y="3240950"/>
            <a:ext cx="688250" cy="465500"/>
          </a:xfrm>
          <a:prstGeom prst="rect">
            <a:avLst/>
          </a:prstGeom>
          <a:noFill/>
          <a:ln>
            <a:noFill/>
          </a:ln>
        </p:spPr>
      </p:pic>
      <p:pic>
        <p:nvPicPr>
          <p:cNvPr id="583" name="Google Shape;583;p42"/>
          <p:cNvPicPr preferRelativeResize="0"/>
          <p:nvPr/>
        </p:nvPicPr>
        <p:blipFill>
          <a:blip r:embed="rId6">
            <a:alphaModFix/>
          </a:blip>
          <a:stretch>
            <a:fillRect/>
          </a:stretch>
        </p:blipFill>
        <p:spPr>
          <a:xfrm>
            <a:off x="6128675" y="4483325"/>
            <a:ext cx="896208" cy="516200"/>
          </a:xfrm>
          <a:prstGeom prst="rect">
            <a:avLst/>
          </a:prstGeom>
          <a:noFill/>
          <a:ln>
            <a:noFill/>
          </a:ln>
        </p:spPr>
      </p:pic>
      <p:pic>
        <p:nvPicPr>
          <p:cNvPr id="584" name="Google Shape;584;p42"/>
          <p:cNvPicPr preferRelativeResize="0"/>
          <p:nvPr/>
        </p:nvPicPr>
        <p:blipFill>
          <a:blip r:embed="rId7">
            <a:alphaModFix/>
          </a:blip>
          <a:stretch>
            <a:fillRect/>
          </a:stretch>
        </p:blipFill>
        <p:spPr>
          <a:xfrm>
            <a:off x="6379200" y="4129612"/>
            <a:ext cx="308007" cy="425725"/>
          </a:xfrm>
          <a:prstGeom prst="rect">
            <a:avLst/>
          </a:prstGeom>
          <a:noFill/>
          <a:ln>
            <a:noFill/>
          </a:ln>
        </p:spPr>
      </p:pic>
      <p:pic>
        <p:nvPicPr>
          <p:cNvPr id="585" name="Google Shape;585;p42"/>
          <p:cNvPicPr preferRelativeResize="0"/>
          <p:nvPr/>
        </p:nvPicPr>
        <p:blipFill>
          <a:blip r:embed="rId8">
            <a:alphaModFix/>
          </a:blip>
          <a:stretch>
            <a:fillRect/>
          </a:stretch>
        </p:blipFill>
        <p:spPr>
          <a:xfrm>
            <a:off x="6287025" y="3260829"/>
            <a:ext cx="427100" cy="425733"/>
          </a:xfrm>
          <a:prstGeom prst="rect">
            <a:avLst/>
          </a:prstGeom>
          <a:noFill/>
          <a:ln>
            <a:noFill/>
          </a:ln>
        </p:spPr>
      </p:pic>
      <p:pic>
        <p:nvPicPr>
          <p:cNvPr id="586" name="Google Shape;586;p42"/>
          <p:cNvPicPr preferRelativeResize="0"/>
          <p:nvPr/>
        </p:nvPicPr>
        <p:blipFill>
          <a:blip r:embed="rId9">
            <a:alphaModFix/>
          </a:blip>
          <a:stretch>
            <a:fillRect/>
          </a:stretch>
        </p:blipFill>
        <p:spPr>
          <a:xfrm>
            <a:off x="6874725" y="2724750"/>
            <a:ext cx="807959" cy="516200"/>
          </a:xfrm>
          <a:prstGeom prst="rect">
            <a:avLst/>
          </a:prstGeom>
          <a:noFill/>
          <a:ln>
            <a:noFill/>
          </a:ln>
        </p:spPr>
      </p:pic>
      <p:pic>
        <p:nvPicPr>
          <p:cNvPr id="587" name="Google Shape;587;p42"/>
          <p:cNvPicPr preferRelativeResize="0"/>
          <p:nvPr/>
        </p:nvPicPr>
        <p:blipFill>
          <a:blip r:embed="rId10">
            <a:alphaModFix/>
          </a:blip>
          <a:stretch>
            <a:fillRect/>
          </a:stretch>
        </p:blipFill>
        <p:spPr>
          <a:xfrm>
            <a:off x="6363225" y="2800350"/>
            <a:ext cx="365000" cy="365000"/>
          </a:xfrm>
          <a:prstGeom prst="rect">
            <a:avLst/>
          </a:prstGeom>
          <a:noFill/>
          <a:ln>
            <a:noFill/>
          </a:ln>
        </p:spPr>
      </p:pic>
      <p:pic>
        <p:nvPicPr>
          <p:cNvPr id="588" name="Google Shape;588;p42"/>
          <p:cNvPicPr preferRelativeResize="0"/>
          <p:nvPr/>
        </p:nvPicPr>
        <p:blipFill>
          <a:blip r:embed="rId11">
            <a:alphaModFix/>
          </a:blip>
          <a:stretch>
            <a:fillRect/>
          </a:stretch>
        </p:blipFill>
        <p:spPr>
          <a:xfrm>
            <a:off x="7010775" y="3755227"/>
            <a:ext cx="1749721" cy="365000"/>
          </a:xfrm>
          <a:prstGeom prst="rect">
            <a:avLst/>
          </a:prstGeom>
          <a:noFill/>
          <a:ln>
            <a:noFill/>
          </a:ln>
        </p:spPr>
      </p:pic>
      <p:pic>
        <p:nvPicPr>
          <p:cNvPr id="589" name="Google Shape;589;p42"/>
          <p:cNvPicPr preferRelativeResize="0"/>
          <p:nvPr/>
        </p:nvPicPr>
        <p:blipFill>
          <a:blip r:embed="rId12">
            <a:alphaModFix/>
          </a:blip>
          <a:stretch>
            <a:fillRect/>
          </a:stretch>
        </p:blipFill>
        <p:spPr>
          <a:xfrm>
            <a:off x="6376749" y="3769051"/>
            <a:ext cx="308000" cy="30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cxnSp>
        <p:nvCxnSpPr>
          <p:cNvPr id="594" name="Google Shape;594;p43"/>
          <p:cNvCxnSpPr>
            <a:endCxn id="595" idx="1"/>
          </p:cNvCxnSpPr>
          <p:nvPr/>
        </p:nvCxnSpPr>
        <p:spPr>
          <a:xfrm>
            <a:off x="6396915" y="2654112"/>
            <a:ext cx="600" cy="8856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3"/>
          <p:cNvCxnSpPr>
            <a:endCxn id="597" idx="1"/>
          </p:cNvCxnSpPr>
          <p:nvPr/>
        </p:nvCxnSpPr>
        <p:spPr>
          <a:xfrm>
            <a:off x="6385223" y="1066757"/>
            <a:ext cx="12600" cy="10560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Architecture simple…</a:t>
            </a:r>
            <a:endParaRPr sz="2800"/>
          </a:p>
        </p:txBody>
      </p:sp>
      <p:sp>
        <p:nvSpPr>
          <p:cNvPr id="599" name="Google Shape;599;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Notre architecture données repose sur 3 étapes clés:</a:t>
            </a:r>
            <a:endParaRPr sz="1600"/>
          </a:p>
          <a:p>
            <a:pPr indent="-330200" lvl="0" marL="457200" rtl="0" algn="l">
              <a:spcBef>
                <a:spcPts val="1600"/>
              </a:spcBef>
              <a:spcAft>
                <a:spcPts val="0"/>
              </a:spcAft>
              <a:buSzPts val="1600"/>
              <a:buChar char="-"/>
            </a:pPr>
            <a:r>
              <a:rPr lang="en" sz="1600"/>
              <a:t>L’extraction des données</a:t>
            </a:r>
            <a:endParaRPr sz="1600"/>
          </a:p>
          <a:p>
            <a:pPr indent="-330200" lvl="0" marL="457200" rtl="0" algn="l">
              <a:spcBef>
                <a:spcPts val="0"/>
              </a:spcBef>
              <a:spcAft>
                <a:spcPts val="0"/>
              </a:spcAft>
              <a:buSzPts val="1600"/>
              <a:buChar char="-"/>
            </a:pPr>
            <a:r>
              <a:rPr lang="en" sz="1600"/>
              <a:t>Stockage</a:t>
            </a:r>
            <a:endParaRPr sz="1600"/>
          </a:p>
          <a:p>
            <a:pPr indent="-330200" lvl="0" marL="457200" rtl="0" algn="l">
              <a:spcBef>
                <a:spcPts val="0"/>
              </a:spcBef>
              <a:spcAft>
                <a:spcPts val="0"/>
              </a:spcAft>
              <a:buSzPts val="1600"/>
              <a:buChar char="-"/>
            </a:pPr>
            <a:r>
              <a:rPr lang="en" sz="1600"/>
              <a:t>Transformation</a:t>
            </a:r>
            <a:endParaRPr sz="1600"/>
          </a:p>
        </p:txBody>
      </p:sp>
      <p:grpSp>
        <p:nvGrpSpPr>
          <p:cNvPr id="600" name="Google Shape;600;p43"/>
          <p:cNvGrpSpPr/>
          <p:nvPr/>
        </p:nvGrpSpPr>
        <p:grpSpPr>
          <a:xfrm>
            <a:off x="4877123" y="2122607"/>
            <a:ext cx="3040800" cy="562200"/>
            <a:chOff x="4877123" y="1714495"/>
            <a:chExt cx="3040800" cy="562200"/>
          </a:xfrm>
        </p:grpSpPr>
        <p:sp>
          <p:nvSpPr>
            <p:cNvPr id="597" name="Google Shape;597;p43"/>
            <p:cNvSpPr/>
            <p:nvPr/>
          </p:nvSpPr>
          <p:spPr>
            <a:xfrm rot="5403671">
              <a:off x="6116573" y="475495"/>
              <a:ext cx="561900" cy="3040200"/>
            </a:xfrm>
            <a:prstGeom prst="roundRect">
              <a:avLst>
                <a:gd fmla="val 50000" name="adj"/>
              </a:avLst>
            </a:prstGeom>
            <a:solidFill>
              <a:srgbClr val="0D5D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4977924" y="18085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602" name="Google Shape;602;p43"/>
            <p:cNvSpPr txBox="1"/>
            <p:nvPr/>
          </p:nvSpPr>
          <p:spPr>
            <a:xfrm rot="442">
              <a:off x="5345974" y="1803221"/>
              <a:ext cx="23343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Stockage utilisable via API</a:t>
              </a:r>
              <a:endParaRPr b="1" sz="800">
                <a:solidFill>
                  <a:srgbClr val="FFFFFF"/>
                </a:solidFill>
                <a:latin typeface="Roboto"/>
                <a:ea typeface="Roboto"/>
                <a:cs typeface="Roboto"/>
                <a:sym typeface="Roboto"/>
              </a:endParaRPr>
            </a:p>
          </p:txBody>
        </p:sp>
      </p:grpSp>
      <p:grpSp>
        <p:nvGrpSpPr>
          <p:cNvPr id="603" name="Google Shape;603;p43"/>
          <p:cNvGrpSpPr/>
          <p:nvPr/>
        </p:nvGrpSpPr>
        <p:grpSpPr>
          <a:xfrm>
            <a:off x="4877415" y="3539712"/>
            <a:ext cx="3040200" cy="561600"/>
            <a:chOff x="4877415" y="3006312"/>
            <a:chExt cx="3040200" cy="561600"/>
          </a:xfrm>
        </p:grpSpPr>
        <p:sp>
          <p:nvSpPr>
            <p:cNvPr id="595" name="Google Shape;595;p43"/>
            <p:cNvSpPr/>
            <p:nvPr/>
          </p:nvSpPr>
          <p:spPr>
            <a:xfrm rot="5400000">
              <a:off x="6116715" y="1767012"/>
              <a:ext cx="561600" cy="30402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4977917" y="3100062"/>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605" name="Google Shape;605;p43"/>
            <p:cNvSpPr txBox="1"/>
            <p:nvPr/>
          </p:nvSpPr>
          <p:spPr>
            <a:xfrm rot="-440">
              <a:off x="5342374" y="3090462"/>
              <a:ext cx="2341500" cy="39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Transformation</a:t>
              </a:r>
              <a:endParaRPr b="1" sz="800">
                <a:solidFill>
                  <a:srgbClr val="FFFFFF"/>
                </a:solidFill>
                <a:latin typeface="Roboto"/>
                <a:ea typeface="Roboto"/>
                <a:cs typeface="Roboto"/>
                <a:sym typeface="Roboto"/>
              </a:endParaRPr>
            </a:p>
          </p:txBody>
        </p:sp>
      </p:grpSp>
      <p:grpSp>
        <p:nvGrpSpPr>
          <p:cNvPr id="606" name="Google Shape;606;p43"/>
          <p:cNvGrpSpPr/>
          <p:nvPr/>
        </p:nvGrpSpPr>
        <p:grpSpPr>
          <a:xfrm>
            <a:off x="4877564" y="706101"/>
            <a:ext cx="3039900" cy="561600"/>
            <a:chOff x="1046802" y="3012101"/>
            <a:chExt cx="3039900" cy="561600"/>
          </a:xfrm>
        </p:grpSpPr>
        <p:sp>
          <p:nvSpPr>
            <p:cNvPr id="607" name="Google Shape;607;p43"/>
            <p:cNvSpPr/>
            <p:nvPr/>
          </p:nvSpPr>
          <p:spPr>
            <a:xfrm rot="5400000">
              <a:off x="2285952" y="1772951"/>
              <a:ext cx="561600" cy="3039900"/>
            </a:xfrm>
            <a:prstGeom prst="roundRect">
              <a:avLst>
                <a:gd fmla="val 50000" name="adj"/>
              </a:avLst>
            </a:prstGeom>
            <a:solidFill>
              <a:srgbClr val="0944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nvSpPr>
          <p:spPr>
            <a:xfrm>
              <a:off x="1537836" y="3101192"/>
              <a:ext cx="2332252" cy="393233"/>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Extraction</a:t>
              </a:r>
              <a:endParaRPr b="1" sz="800">
                <a:solidFill>
                  <a:srgbClr val="FFFFFF"/>
                </a:solidFill>
                <a:latin typeface="Roboto"/>
                <a:ea typeface="Roboto"/>
                <a:cs typeface="Roboto"/>
                <a:sym typeface="Roboto"/>
              </a:endParaRPr>
            </a:p>
          </p:txBody>
        </p:sp>
        <p:sp>
          <p:nvSpPr>
            <p:cNvPr id="609" name="Google Shape;609;p43"/>
            <p:cNvSpPr/>
            <p:nvPr/>
          </p:nvSpPr>
          <p:spPr>
            <a:xfrm>
              <a:off x="1163727" y="310004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grpSp>
      <p:sp>
        <p:nvSpPr>
          <p:cNvPr id="610" name="Google Shape;610;p43"/>
          <p:cNvSpPr txBox="1"/>
          <p:nvPr/>
        </p:nvSpPr>
        <p:spPr>
          <a:xfrm>
            <a:off x="5108225" y="1343900"/>
            <a:ext cx="2575200" cy="3504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Extraction des données via l’api de Binance à partir d’une paire (ie. BTCUSDT)</a:t>
            </a:r>
            <a:endParaRPr b="1" sz="800">
              <a:latin typeface="Roboto"/>
              <a:ea typeface="Roboto"/>
              <a:cs typeface="Roboto"/>
              <a:sym typeface="Roboto"/>
            </a:endParaRPr>
          </a:p>
        </p:txBody>
      </p:sp>
      <p:sp>
        <p:nvSpPr>
          <p:cNvPr id="611" name="Google Shape;611;p43"/>
          <p:cNvSpPr txBox="1"/>
          <p:nvPr/>
        </p:nvSpPr>
        <p:spPr>
          <a:xfrm>
            <a:off x="5108225" y="2752888"/>
            <a:ext cx="2575200" cy="507300"/>
          </a:xfrm>
          <a:prstGeom prst="rect">
            <a:avLst/>
          </a:prstGeom>
          <a:solidFill>
            <a:srgbClr val="FAFAFA"/>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Stockage en NoSQL et création d’API pour appeler nos données</a:t>
            </a:r>
            <a:endParaRPr b="1" sz="800">
              <a:latin typeface="Roboto"/>
              <a:ea typeface="Roboto"/>
              <a:cs typeface="Roboto"/>
              <a:sym typeface="Roboto"/>
            </a:endParaRPr>
          </a:p>
        </p:txBody>
      </p:sp>
      <p:sp>
        <p:nvSpPr>
          <p:cNvPr id="612" name="Google Shape;612;p43"/>
          <p:cNvSpPr txBox="1"/>
          <p:nvPr/>
        </p:nvSpPr>
        <p:spPr>
          <a:xfrm>
            <a:off x="5108225" y="4173175"/>
            <a:ext cx="2575200" cy="3099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latin typeface="Roboto"/>
                <a:ea typeface="Roboto"/>
                <a:cs typeface="Roboto"/>
                <a:sym typeface="Roboto"/>
              </a:rPr>
              <a:t>Transformation des données via scripts</a:t>
            </a:r>
            <a:endParaRPr b="1" sz="800">
              <a:latin typeface="Roboto"/>
              <a:ea typeface="Roboto"/>
              <a:cs typeface="Roboto"/>
              <a:sym typeface="Roboto"/>
            </a:endParaRPr>
          </a:p>
        </p:txBody>
      </p:sp>
      <p:sp>
        <p:nvSpPr>
          <p:cNvPr id="613" name="Google Shape;613;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43"/>
          <p:cNvSpPr txBox="1"/>
          <p:nvPr/>
        </p:nvSpPr>
        <p:spPr>
          <a:xfrm>
            <a:off x="7442800" y="0"/>
            <a:ext cx="1701300" cy="400200"/>
          </a:xfrm>
          <a:prstGeom prst="rect">
            <a:avLst/>
          </a:prstGeom>
          <a:solidFill>
            <a:srgbClr val="69E78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Roboto"/>
                <a:ea typeface="Roboto"/>
                <a:cs typeface="Roboto"/>
                <a:sym typeface="Roboto"/>
              </a:rPr>
              <a:t>Version alternative</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Diagramme UML: diagramme des classes</a:t>
            </a:r>
            <a:endParaRPr/>
          </a:p>
        </p:txBody>
      </p:sp>
      <p:sp>
        <p:nvSpPr>
          <p:cNvPr id="620" name="Google Shape;620;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621" name="Google Shape;621;p44"/>
          <p:cNvGraphicFramePr/>
          <p:nvPr/>
        </p:nvGraphicFramePr>
        <p:xfrm>
          <a:off x="3803950" y="1652888"/>
          <a:ext cx="3000000" cy="3000000"/>
        </p:xfrm>
        <a:graphic>
          <a:graphicData uri="http://schemas.openxmlformats.org/drawingml/2006/table">
            <a:tbl>
              <a:tblPr>
                <a:noFill/>
                <a:tableStyleId>{BF9C2DA9-4413-4948-AFCA-785C354A2721}</a:tableStyleId>
              </a:tblPr>
              <a:tblGrid>
                <a:gridCol w="1897950"/>
              </a:tblGrid>
              <a:tr h="200675">
                <a:tc>
                  <a:txBody>
                    <a:bodyPr/>
                    <a:lstStyle/>
                    <a:p>
                      <a:pPr indent="0" lvl="0" marL="0" rtl="0" algn="l">
                        <a:spcBef>
                          <a:spcPts val="0"/>
                        </a:spcBef>
                        <a:spcAft>
                          <a:spcPts val="0"/>
                        </a:spcAft>
                        <a:buNone/>
                      </a:pPr>
                      <a:r>
                        <a:rPr lang="en" sz="1200"/>
                        <a:t>Informations</a:t>
                      </a:r>
                      <a:endParaRPr sz="1200"/>
                    </a:p>
                  </a:txBody>
                  <a:tcPr marT="91425" marB="91425" marR="91425" marL="91425"/>
                </a:tc>
              </a:tr>
              <a:tr h="693300">
                <a:tc>
                  <a:txBody>
                    <a:bodyPr/>
                    <a:lstStyle/>
                    <a:p>
                      <a:pPr indent="0" lvl="0" marL="0" rtl="0" algn="l">
                        <a:spcBef>
                          <a:spcPts val="0"/>
                        </a:spcBef>
                        <a:spcAft>
                          <a:spcPts val="0"/>
                        </a:spcAft>
                        <a:buNone/>
                      </a:pPr>
                      <a:r>
                        <a:rPr lang="en" sz="1000"/>
                        <a:t>ID (char)</a:t>
                      </a:r>
                      <a:endParaRPr sz="1000"/>
                    </a:p>
                    <a:p>
                      <a:pPr indent="0" lvl="0" marL="0" rtl="0" algn="l">
                        <a:spcBef>
                          <a:spcPts val="0"/>
                        </a:spcBef>
                        <a:spcAft>
                          <a:spcPts val="0"/>
                        </a:spcAft>
                        <a:buNone/>
                      </a:pPr>
                      <a:r>
                        <a:rPr lang="en" sz="1000"/>
                        <a:t>Ticker (char)</a:t>
                      </a:r>
                      <a:endParaRPr sz="1000"/>
                    </a:p>
                    <a:p>
                      <a:pPr indent="0" lvl="0" marL="0" rtl="0" algn="l">
                        <a:spcBef>
                          <a:spcPts val="0"/>
                        </a:spcBef>
                        <a:spcAft>
                          <a:spcPts val="0"/>
                        </a:spcAft>
                        <a:buNone/>
                      </a:pPr>
                      <a:r>
                        <a:rPr lang="en" sz="1000"/>
                        <a:t>Frequency(char)</a:t>
                      </a:r>
                      <a:endParaRPr sz="1000"/>
                    </a:p>
                    <a:p>
                      <a:pPr indent="0" lvl="0" marL="0" rtl="0" algn="l">
                        <a:spcBef>
                          <a:spcPts val="0"/>
                        </a:spcBef>
                        <a:spcAft>
                          <a:spcPts val="0"/>
                        </a:spcAft>
                        <a:buNone/>
                      </a:pPr>
                      <a:r>
                        <a:rPr lang="en" sz="1000"/>
                        <a:t>Curreny_1</a:t>
                      </a:r>
                      <a:r>
                        <a:rPr lang="en" sz="1000"/>
                        <a:t> (char)</a:t>
                      </a:r>
                      <a:endParaRPr sz="1000"/>
                    </a:p>
                    <a:p>
                      <a:pPr indent="0" lvl="0" marL="0" rtl="0" algn="l">
                        <a:spcBef>
                          <a:spcPts val="0"/>
                        </a:spcBef>
                        <a:spcAft>
                          <a:spcPts val="0"/>
                        </a:spcAft>
                        <a:buNone/>
                      </a:pPr>
                      <a:r>
                        <a:rPr lang="en" sz="1000"/>
                        <a:t>Curreny_1 (char)</a:t>
                      </a:r>
                      <a:endParaRPr sz="1000"/>
                    </a:p>
                    <a:p>
                      <a:pPr indent="0" lvl="0" marL="0" rtl="0" algn="l">
                        <a:spcBef>
                          <a:spcPts val="0"/>
                        </a:spcBef>
                        <a:spcAft>
                          <a:spcPts val="0"/>
                        </a:spcAft>
                        <a:buNone/>
                      </a:pPr>
                      <a:r>
                        <a:rPr lang="en" sz="1000"/>
                        <a:t>Begin_date (date)</a:t>
                      </a:r>
                      <a:endParaRPr sz="1000"/>
                    </a:p>
                    <a:p>
                      <a:pPr indent="0" lvl="0" marL="0" rtl="0" algn="l">
                        <a:spcBef>
                          <a:spcPts val="0"/>
                        </a:spcBef>
                        <a:spcAft>
                          <a:spcPts val="0"/>
                        </a:spcAft>
                        <a:buNone/>
                      </a:pPr>
                      <a:r>
                        <a:rPr lang="en" sz="1000"/>
                        <a:t>End</a:t>
                      </a:r>
                      <a:r>
                        <a:rPr lang="en" sz="1000"/>
                        <a:t>_date (date)</a:t>
                      </a:r>
                      <a:endParaRPr/>
                    </a:p>
                  </a:txBody>
                  <a:tcPr marT="91425" marB="91425" marR="91425" marL="91425"/>
                </a:tc>
              </a:tr>
            </a:tbl>
          </a:graphicData>
        </a:graphic>
      </p:graphicFrame>
      <p:graphicFrame>
        <p:nvGraphicFramePr>
          <p:cNvPr id="622" name="Google Shape;622;p44"/>
          <p:cNvGraphicFramePr/>
          <p:nvPr/>
        </p:nvGraphicFramePr>
        <p:xfrm>
          <a:off x="6348050" y="1530975"/>
          <a:ext cx="3000000" cy="3000000"/>
        </p:xfrm>
        <a:graphic>
          <a:graphicData uri="http://schemas.openxmlformats.org/drawingml/2006/table">
            <a:tbl>
              <a:tblPr>
                <a:noFill/>
                <a:tableStyleId>{BF9C2DA9-4413-4948-AFCA-785C354A2721}</a:tableStyleId>
              </a:tblPr>
              <a:tblGrid>
                <a:gridCol w="1897950"/>
              </a:tblGrid>
              <a:tr h="317575">
                <a:tc>
                  <a:txBody>
                    <a:bodyPr/>
                    <a:lstStyle/>
                    <a:p>
                      <a:pPr indent="0" lvl="0" marL="0" rtl="0" algn="l">
                        <a:spcBef>
                          <a:spcPts val="0"/>
                        </a:spcBef>
                        <a:spcAft>
                          <a:spcPts val="0"/>
                        </a:spcAft>
                        <a:buNone/>
                      </a:pPr>
                      <a:r>
                        <a:rPr lang="en" sz="1200"/>
                        <a:t>Donnée Continu</a:t>
                      </a:r>
                      <a:endParaRPr sz="1200"/>
                    </a:p>
                    <a:p>
                      <a:pPr indent="0" lvl="0" marL="0" rtl="0" algn="l">
                        <a:spcBef>
                          <a:spcPts val="0"/>
                        </a:spcBef>
                        <a:spcAft>
                          <a:spcPts val="0"/>
                        </a:spcAft>
                        <a:buNone/>
                      </a:pPr>
                      <a:r>
                        <a:rPr lang="en" sz="1200"/>
                        <a:t>(Topic = paire)</a:t>
                      </a:r>
                      <a:endParaRPr sz="1200"/>
                    </a:p>
                  </a:txBody>
                  <a:tcPr marT="91425" marB="91425" marR="91425" marL="91425"/>
                </a:tc>
              </a:tr>
              <a:tr h="1263575">
                <a:tc>
                  <a:txBody>
                    <a:bodyPr/>
                    <a:lstStyle/>
                    <a:p>
                      <a:pPr indent="0" lvl="0" marL="0" rtl="0" algn="l">
                        <a:spcBef>
                          <a:spcPts val="0"/>
                        </a:spcBef>
                        <a:spcAft>
                          <a:spcPts val="0"/>
                        </a:spcAft>
                        <a:buNone/>
                      </a:pPr>
                      <a:r>
                        <a:rPr lang="en" sz="1000"/>
                        <a:t>Time (date)</a:t>
                      </a:r>
                      <a:endParaRPr sz="1000"/>
                    </a:p>
                    <a:p>
                      <a:pPr indent="0" lvl="0" marL="0" rtl="0" algn="l">
                        <a:spcBef>
                          <a:spcPts val="0"/>
                        </a:spcBef>
                        <a:spcAft>
                          <a:spcPts val="0"/>
                        </a:spcAft>
                        <a:buNone/>
                      </a:pPr>
                      <a:r>
                        <a:rPr lang="en" sz="1000"/>
                        <a:t>Volume (float)</a:t>
                      </a:r>
                      <a:endParaRPr sz="1000"/>
                    </a:p>
                    <a:p>
                      <a:pPr indent="0" lvl="0" marL="0" rtl="0" algn="l">
                        <a:spcBef>
                          <a:spcPts val="0"/>
                        </a:spcBef>
                        <a:spcAft>
                          <a:spcPts val="0"/>
                        </a:spcAft>
                        <a:buNone/>
                      </a:pPr>
                      <a:r>
                        <a:rPr lang="en" sz="1000"/>
                        <a:t>Low (float)</a:t>
                      </a:r>
                      <a:endParaRPr sz="1000"/>
                    </a:p>
                    <a:p>
                      <a:pPr indent="0" lvl="0" marL="0" rtl="0" algn="l">
                        <a:spcBef>
                          <a:spcPts val="0"/>
                        </a:spcBef>
                        <a:spcAft>
                          <a:spcPts val="0"/>
                        </a:spcAft>
                        <a:buNone/>
                      </a:pPr>
                      <a:r>
                        <a:rPr lang="en" sz="1000"/>
                        <a:t>High (float)</a:t>
                      </a:r>
                      <a:endParaRPr sz="1000"/>
                    </a:p>
                    <a:p>
                      <a:pPr indent="0" lvl="0" marL="0" rtl="0" algn="l">
                        <a:spcBef>
                          <a:spcPts val="0"/>
                        </a:spcBef>
                        <a:spcAft>
                          <a:spcPts val="0"/>
                        </a:spcAft>
                        <a:buNone/>
                      </a:pPr>
                      <a:r>
                        <a:rPr lang="en" sz="1000"/>
                        <a:t>Open (float)</a:t>
                      </a:r>
                      <a:endParaRPr sz="1000"/>
                    </a:p>
                    <a:p>
                      <a:pPr indent="0" lvl="0" marL="0" rtl="0" algn="l">
                        <a:spcBef>
                          <a:spcPts val="0"/>
                        </a:spcBef>
                        <a:spcAft>
                          <a:spcPts val="0"/>
                        </a:spcAft>
                        <a:buNone/>
                      </a:pPr>
                      <a:r>
                        <a:rPr lang="en" sz="1000"/>
                        <a:t>Close (float)</a:t>
                      </a:r>
                      <a:endParaRPr/>
                    </a:p>
                  </a:txBody>
                  <a:tcPr marT="91425" marB="91425" marR="91425" marL="91425"/>
                </a:tc>
              </a:tr>
            </a:tbl>
          </a:graphicData>
        </a:graphic>
      </p:graphicFrame>
      <p:graphicFrame>
        <p:nvGraphicFramePr>
          <p:cNvPr id="623" name="Google Shape;623;p44"/>
          <p:cNvGraphicFramePr/>
          <p:nvPr/>
        </p:nvGraphicFramePr>
        <p:xfrm>
          <a:off x="1052025" y="208125"/>
          <a:ext cx="3000000" cy="3000000"/>
        </p:xfrm>
        <a:graphic>
          <a:graphicData uri="http://schemas.openxmlformats.org/drawingml/2006/table">
            <a:tbl>
              <a:tblPr>
                <a:noFill/>
                <a:tableStyleId>{BF9C2DA9-4413-4948-AFCA-785C354A2721}</a:tableStyleId>
              </a:tblPr>
              <a:tblGrid>
                <a:gridCol w="1897950"/>
              </a:tblGrid>
              <a:tr h="635775">
                <a:tc>
                  <a:txBody>
                    <a:bodyPr/>
                    <a:lstStyle/>
                    <a:p>
                      <a:pPr indent="0" lvl="0" marL="0" rtl="0" algn="l">
                        <a:spcBef>
                          <a:spcPts val="0"/>
                        </a:spcBef>
                        <a:spcAft>
                          <a:spcPts val="0"/>
                        </a:spcAft>
                        <a:buNone/>
                      </a:pPr>
                      <a:r>
                        <a:rPr lang="en" sz="1200"/>
                        <a:t>Donnée historique (Ticker1_frequency1)</a:t>
                      </a:r>
                      <a:endParaRPr sz="1200"/>
                    </a:p>
                  </a:txBody>
                  <a:tcPr marT="91425" marB="91425" marR="91425" marL="91425"/>
                </a:tc>
              </a:tr>
              <a:tr h="1263575">
                <a:tc>
                  <a:txBody>
                    <a:bodyPr/>
                    <a:lstStyle/>
                    <a:p>
                      <a:pPr indent="0" lvl="0" marL="0" rtl="0" algn="l">
                        <a:spcBef>
                          <a:spcPts val="0"/>
                        </a:spcBef>
                        <a:spcAft>
                          <a:spcPts val="0"/>
                        </a:spcAft>
                        <a:buNone/>
                      </a:pPr>
                      <a:r>
                        <a:rPr lang="en" sz="1000"/>
                        <a:t>ID (char)</a:t>
                      </a:r>
                      <a:endParaRPr sz="1000"/>
                    </a:p>
                    <a:p>
                      <a:pPr indent="0" lvl="0" marL="0" rtl="0" algn="l">
                        <a:spcBef>
                          <a:spcPts val="0"/>
                        </a:spcBef>
                        <a:spcAft>
                          <a:spcPts val="0"/>
                        </a:spcAft>
                        <a:buNone/>
                      </a:pPr>
                      <a:r>
                        <a:rPr lang="en" sz="1000"/>
                        <a:t>Time (date)</a:t>
                      </a:r>
                      <a:endParaRPr sz="1000"/>
                    </a:p>
                    <a:p>
                      <a:pPr indent="0" lvl="0" marL="0" rtl="0" algn="l">
                        <a:spcBef>
                          <a:spcPts val="0"/>
                        </a:spcBef>
                        <a:spcAft>
                          <a:spcPts val="0"/>
                        </a:spcAft>
                        <a:buNone/>
                      </a:pPr>
                      <a:r>
                        <a:rPr lang="en" sz="1000"/>
                        <a:t>Volume (float)</a:t>
                      </a:r>
                      <a:endParaRPr sz="1000"/>
                    </a:p>
                    <a:p>
                      <a:pPr indent="0" lvl="0" marL="0" rtl="0" algn="l">
                        <a:spcBef>
                          <a:spcPts val="0"/>
                        </a:spcBef>
                        <a:spcAft>
                          <a:spcPts val="0"/>
                        </a:spcAft>
                        <a:buNone/>
                      </a:pPr>
                      <a:r>
                        <a:rPr lang="en" sz="1000"/>
                        <a:t>Low (float)</a:t>
                      </a:r>
                      <a:endParaRPr sz="1000"/>
                    </a:p>
                    <a:p>
                      <a:pPr indent="0" lvl="0" marL="0" rtl="0" algn="l">
                        <a:spcBef>
                          <a:spcPts val="0"/>
                        </a:spcBef>
                        <a:spcAft>
                          <a:spcPts val="0"/>
                        </a:spcAft>
                        <a:buNone/>
                      </a:pPr>
                      <a:r>
                        <a:rPr lang="en" sz="1000"/>
                        <a:t>High (float)</a:t>
                      </a:r>
                      <a:endParaRPr sz="1000"/>
                    </a:p>
                    <a:p>
                      <a:pPr indent="0" lvl="0" marL="0" rtl="0" algn="l">
                        <a:spcBef>
                          <a:spcPts val="0"/>
                        </a:spcBef>
                        <a:spcAft>
                          <a:spcPts val="0"/>
                        </a:spcAft>
                        <a:buNone/>
                      </a:pPr>
                      <a:r>
                        <a:rPr lang="en" sz="1000"/>
                        <a:t>Open (float)</a:t>
                      </a:r>
                      <a:endParaRPr sz="1000"/>
                    </a:p>
                    <a:p>
                      <a:pPr indent="0" lvl="0" marL="0" rtl="0" algn="l">
                        <a:spcBef>
                          <a:spcPts val="0"/>
                        </a:spcBef>
                        <a:spcAft>
                          <a:spcPts val="0"/>
                        </a:spcAft>
                        <a:buNone/>
                      </a:pPr>
                      <a:r>
                        <a:rPr lang="en" sz="1000"/>
                        <a:t>Close (float)</a:t>
                      </a:r>
                      <a:endParaRPr/>
                    </a:p>
                  </a:txBody>
                  <a:tcPr marT="91425" marB="91425" marR="91425" marL="91425"/>
                </a:tc>
              </a:tr>
            </a:tbl>
          </a:graphicData>
        </a:graphic>
      </p:graphicFrame>
      <p:graphicFrame>
        <p:nvGraphicFramePr>
          <p:cNvPr id="624" name="Google Shape;624;p44"/>
          <p:cNvGraphicFramePr/>
          <p:nvPr/>
        </p:nvGraphicFramePr>
        <p:xfrm>
          <a:off x="1052025" y="2452463"/>
          <a:ext cx="3000000" cy="3000000"/>
        </p:xfrm>
        <a:graphic>
          <a:graphicData uri="http://schemas.openxmlformats.org/drawingml/2006/table">
            <a:tbl>
              <a:tblPr>
                <a:noFill/>
                <a:tableStyleId>{BF9C2DA9-4413-4948-AFCA-785C354A2721}</a:tableStyleId>
              </a:tblPr>
              <a:tblGrid>
                <a:gridCol w="1897950"/>
              </a:tblGrid>
              <a:tr h="635775">
                <a:tc>
                  <a:txBody>
                    <a:bodyPr/>
                    <a:lstStyle/>
                    <a:p>
                      <a:pPr indent="0" lvl="0" marL="0" rtl="0" algn="l">
                        <a:spcBef>
                          <a:spcPts val="0"/>
                        </a:spcBef>
                        <a:spcAft>
                          <a:spcPts val="0"/>
                        </a:spcAft>
                        <a:buNone/>
                      </a:pPr>
                      <a:r>
                        <a:rPr lang="en" sz="1200"/>
                        <a:t>Donnée historique (Ticker2_frequency2)</a:t>
                      </a:r>
                      <a:endParaRPr sz="1200"/>
                    </a:p>
                  </a:txBody>
                  <a:tcPr marT="91425" marB="91425" marR="91425" marL="91425"/>
                </a:tc>
              </a:tr>
              <a:tr h="1263575">
                <a:tc>
                  <a:txBody>
                    <a:bodyPr/>
                    <a:lstStyle/>
                    <a:p>
                      <a:pPr indent="0" lvl="0" marL="0" rtl="0" algn="l">
                        <a:spcBef>
                          <a:spcPts val="0"/>
                        </a:spcBef>
                        <a:spcAft>
                          <a:spcPts val="0"/>
                        </a:spcAft>
                        <a:buNone/>
                      </a:pPr>
                      <a:r>
                        <a:rPr lang="en" sz="1000"/>
                        <a:t>ID (char)</a:t>
                      </a:r>
                      <a:endParaRPr sz="1000"/>
                    </a:p>
                    <a:p>
                      <a:pPr indent="0" lvl="0" marL="0" rtl="0" algn="l">
                        <a:spcBef>
                          <a:spcPts val="0"/>
                        </a:spcBef>
                        <a:spcAft>
                          <a:spcPts val="0"/>
                        </a:spcAft>
                        <a:buNone/>
                      </a:pPr>
                      <a:r>
                        <a:rPr lang="en" sz="1000"/>
                        <a:t>Time (date)</a:t>
                      </a:r>
                      <a:endParaRPr sz="1000"/>
                    </a:p>
                    <a:p>
                      <a:pPr indent="0" lvl="0" marL="0" rtl="0" algn="l">
                        <a:spcBef>
                          <a:spcPts val="0"/>
                        </a:spcBef>
                        <a:spcAft>
                          <a:spcPts val="0"/>
                        </a:spcAft>
                        <a:buNone/>
                      </a:pPr>
                      <a:r>
                        <a:rPr lang="en" sz="1000"/>
                        <a:t>Volume (float)</a:t>
                      </a:r>
                      <a:endParaRPr sz="1000"/>
                    </a:p>
                    <a:p>
                      <a:pPr indent="0" lvl="0" marL="0" rtl="0" algn="l">
                        <a:spcBef>
                          <a:spcPts val="0"/>
                        </a:spcBef>
                        <a:spcAft>
                          <a:spcPts val="0"/>
                        </a:spcAft>
                        <a:buNone/>
                      </a:pPr>
                      <a:r>
                        <a:rPr lang="en" sz="1000"/>
                        <a:t>Low (float)</a:t>
                      </a:r>
                      <a:endParaRPr sz="1000"/>
                    </a:p>
                    <a:p>
                      <a:pPr indent="0" lvl="0" marL="0" rtl="0" algn="l">
                        <a:spcBef>
                          <a:spcPts val="0"/>
                        </a:spcBef>
                        <a:spcAft>
                          <a:spcPts val="0"/>
                        </a:spcAft>
                        <a:buNone/>
                      </a:pPr>
                      <a:r>
                        <a:rPr lang="en" sz="1000"/>
                        <a:t>High (float)</a:t>
                      </a:r>
                      <a:endParaRPr sz="1000"/>
                    </a:p>
                    <a:p>
                      <a:pPr indent="0" lvl="0" marL="0" rtl="0" algn="l">
                        <a:spcBef>
                          <a:spcPts val="0"/>
                        </a:spcBef>
                        <a:spcAft>
                          <a:spcPts val="0"/>
                        </a:spcAft>
                        <a:buNone/>
                      </a:pPr>
                      <a:r>
                        <a:rPr lang="en" sz="1000"/>
                        <a:t>Open (float)</a:t>
                      </a:r>
                      <a:endParaRPr sz="1000"/>
                    </a:p>
                    <a:p>
                      <a:pPr indent="0" lvl="0" marL="0" rtl="0" algn="l">
                        <a:spcBef>
                          <a:spcPts val="0"/>
                        </a:spcBef>
                        <a:spcAft>
                          <a:spcPts val="0"/>
                        </a:spcAft>
                        <a:buNone/>
                      </a:pPr>
                      <a:r>
                        <a:rPr lang="en" sz="1000"/>
                        <a:t>Close (float)</a:t>
                      </a:r>
                      <a:endParaRPr/>
                    </a:p>
                  </a:txBody>
                  <a:tcPr marT="91425" marB="91425" marR="91425" marL="91425"/>
                </a:tc>
              </a:tr>
            </a:tbl>
          </a:graphicData>
        </a:graphic>
      </p:graphicFrame>
      <p:cxnSp>
        <p:nvCxnSpPr>
          <p:cNvPr id="625" name="Google Shape;625;p44"/>
          <p:cNvCxnSpPr/>
          <p:nvPr/>
        </p:nvCxnSpPr>
        <p:spPr>
          <a:xfrm rot="10800000">
            <a:off x="2965450" y="477600"/>
            <a:ext cx="1759200" cy="1164300"/>
          </a:xfrm>
          <a:prstGeom prst="bentConnector3">
            <a:avLst>
              <a:gd fmla="val 0" name="adj1"/>
            </a:avLst>
          </a:prstGeom>
          <a:noFill/>
          <a:ln cap="flat" cmpd="sng" w="9525">
            <a:solidFill>
              <a:schemeClr val="dk2"/>
            </a:solidFill>
            <a:prstDash val="dash"/>
            <a:round/>
            <a:headEnd len="med" w="med" type="none"/>
            <a:tailEnd len="med" w="med" type="triangle"/>
          </a:ln>
        </p:spPr>
      </p:cxnSp>
      <p:cxnSp>
        <p:nvCxnSpPr>
          <p:cNvPr id="626" name="Google Shape;626;p44"/>
          <p:cNvCxnSpPr/>
          <p:nvPr/>
        </p:nvCxnSpPr>
        <p:spPr>
          <a:xfrm flipH="1">
            <a:off x="2965425" y="3275425"/>
            <a:ext cx="1767600" cy="510900"/>
          </a:xfrm>
          <a:prstGeom prst="bentConnector3">
            <a:avLst>
              <a:gd fmla="val 474" name="adj1"/>
            </a:avLst>
          </a:prstGeom>
          <a:noFill/>
          <a:ln cap="flat" cmpd="sng" w="9525">
            <a:solidFill>
              <a:schemeClr val="dk2"/>
            </a:solidFill>
            <a:prstDash val="dash"/>
            <a:round/>
            <a:headEnd len="med" w="med" type="none"/>
            <a:tailEnd len="med" w="med" type="triangle"/>
          </a:ln>
        </p:spPr>
      </p:cxnSp>
      <p:pic>
        <p:nvPicPr>
          <p:cNvPr id="627" name="Google Shape;627;p44"/>
          <p:cNvPicPr preferRelativeResize="0"/>
          <p:nvPr/>
        </p:nvPicPr>
        <p:blipFill>
          <a:blip r:embed="rId3">
            <a:alphaModFix/>
          </a:blip>
          <a:stretch>
            <a:fillRect/>
          </a:stretch>
        </p:blipFill>
        <p:spPr>
          <a:xfrm>
            <a:off x="250375" y="1957638"/>
            <a:ext cx="548700" cy="548700"/>
          </a:xfrm>
          <a:prstGeom prst="rect">
            <a:avLst/>
          </a:prstGeom>
          <a:noFill/>
          <a:ln>
            <a:noFill/>
          </a:ln>
        </p:spPr>
      </p:pic>
      <p:pic>
        <p:nvPicPr>
          <p:cNvPr id="628" name="Google Shape;628;p44"/>
          <p:cNvPicPr preferRelativeResize="0"/>
          <p:nvPr/>
        </p:nvPicPr>
        <p:blipFill>
          <a:blip r:embed="rId4">
            <a:alphaModFix/>
          </a:blip>
          <a:stretch>
            <a:fillRect/>
          </a:stretch>
        </p:blipFill>
        <p:spPr>
          <a:xfrm>
            <a:off x="8382584" y="2165913"/>
            <a:ext cx="363075" cy="5893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Diagramme UML: Activity diagram, donnée historique</a:t>
            </a:r>
            <a:endParaRPr/>
          </a:p>
        </p:txBody>
      </p:sp>
      <p:sp>
        <p:nvSpPr>
          <p:cNvPr id="634" name="Google Shape;634;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35" name="Google Shape;635;p45"/>
          <p:cNvGraphicFramePr/>
          <p:nvPr/>
        </p:nvGraphicFramePr>
        <p:xfrm>
          <a:off x="118025" y="110575"/>
          <a:ext cx="3000000" cy="3000000"/>
        </p:xfrm>
        <a:graphic>
          <a:graphicData uri="http://schemas.openxmlformats.org/drawingml/2006/table">
            <a:tbl>
              <a:tblPr>
                <a:noFill/>
                <a:tableStyleId>{BF9C2DA9-4413-4948-AFCA-785C354A2721}</a:tableStyleId>
              </a:tblPr>
              <a:tblGrid>
                <a:gridCol w="1119275"/>
                <a:gridCol w="1119275"/>
                <a:gridCol w="1119275"/>
                <a:gridCol w="1119275"/>
                <a:gridCol w="1119275"/>
                <a:gridCol w="1119275"/>
                <a:gridCol w="1119275"/>
                <a:gridCol w="1119275"/>
              </a:tblGrid>
              <a:tr h="4502575">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636" name="Google Shape;636;p45"/>
          <p:cNvSpPr txBox="1"/>
          <p:nvPr/>
        </p:nvSpPr>
        <p:spPr>
          <a:xfrm>
            <a:off x="292600"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Utilisateur</a:t>
            </a:r>
            <a:endParaRPr sz="1200">
              <a:latin typeface="Roboto"/>
              <a:ea typeface="Roboto"/>
              <a:cs typeface="Roboto"/>
              <a:sym typeface="Roboto"/>
            </a:endParaRPr>
          </a:p>
        </p:txBody>
      </p:sp>
      <p:sp>
        <p:nvSpPr>
          <p:cNvPr id="637" name="Google Shape;637;p45"/>
          <p:cNvSpPr txBox="1"/>
          <p:nvPr/>
        </p:nvSpPr>
        <p:spPr>
          <a:xfrm>
            <a:off x="80153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Docker</a:t>
            </a:r>
            <a:endParaRPr sz="1200">
              <a:latin typeface="Roboto"/>
              <a:ea typeface="Roboto"/>
              <a:cs typeface="Roboto"/>
              <a:sym typeface="Roboto"/>
            </a:endParaRPr>
          </a:p>
        </p:txBody>
      </p:sp>
      <p:sp>
        <p:nvSpPr>
          <p:cNvPr id="638" name="Google Shape;638;p45"/>
          <p:cNvSpPr txBox="1"/>
          <p:nvPr/>
        </p:nvSpPr>
        <p:spPr>
          <a:xfrm>
            <a:off x="13484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Dash</a:t>
            </a:r>
            <a:endParaRPr sz="1200">
              <a:latin typeface="Roboto"/>
              <a:ea typeface="Roboto"/>
              <a:cs typeface="Roboto"/>
              <a:sym typeface="Roboto"/>
            </a:endParaRPr>
          </a:p>
        </p:txBody>
      </p:sp>
      <p:sp>
        <p:nvSpPr>
          <p:cNvPr id="639" name="Google Shape;639;p45"/>
          <p:cNvSpPr txBox="1"/>
          <p:nvPr/>
        </p:nvSpPr>
        <p:spPr>
          <a:xfrm>
            <a:off x="35732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FastAPI</a:t>
            </a:r>
            <a:endParaRPr sz="1200">
              <a:latin typeface="Roboto"/>
              <a:ea typeface="Roboto"/>
              <a:cs typeface="Roboto"/>
              <a:sym typeface="Roboto"/>
            </a:endParaRPr>
          </a:p>
        </p:txBody>
      </p:sp>
      <p:sp>
        <p:nvSpPr>
          <p:cNvPr id="640" name="Google Shape;640;p45"/>
          <p:cNvSpPr txBox="1"/>
          <p:nvPr/>
        </p:nvSpPr>
        <p:spPr>
          <a:xfrm>
            <a:off x="5830938"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MongoDB</a:t>
            </a:r>
            <a:endParaRPr sz="1200">
              <a:latin typeface="Roboto"/>
              <a:ea typeface="Roboto"/>
              <a:cs typeface="Roboto"/>
              <a:sym typeface="Roboto"/>
            </a:endParaRPr>
          </a:p>
        </p:txBody>
      </p:sp>
      <p:sp>
        <p:nvSpPr>
          <p:cNvPr id="641" name="Google Shape;641;p45"/>
          <p:cNvSpPr txBox="1"/>
          <p:nvPr/>
        </p:nvSpPr>
        <p:spPr>
          <a:xfrm>
            <a:off x="249112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Python</a:t>
            </a:r>
            <a:endParaRPr sz="1200">
              <a:latin typeface="Roboto"/>
              <a:ea typeface="Roboto"/>
              <a:cs typeface="Roboto"/>
              <a:sym typeface="Roboto"/>
            </a:endParaRPr>
          </a:p>
        </p:txBody>
      </p:sp>
      <p:sp>
        <p:nvSpPr>
          <p:cNvPr id="642" name="Google Shape;642;p45"/>
          <p:cNvSpPr txBox="1"/>
          <p:nvPr/>
        </p:nvSpPr>
        <p:spPr>
          <a:xfrm>
            <a:off x="69554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Linux</a:t>
            </a:r>
            <a:endParaRPr sz="1200">
              <a:latin typeface="Roboto"/>
              <a:ea typeface="Roboto"/>
              <a:cs typeface="Roboto"/>
              <a:sym typeface="Roboto"/>
            </a:endParaRPr>
          </a:p>
        </p:txBody>
      </p:sp>
      <p:sp>
        <p:nvSpPr>
          <p:cNvPr id="643" name="Google Shape;643;p45"/>
          <p:cNvSpPr/>
          <p:nvPr/>
        </p:nvSpPr>
        <p:spPr>
          <a:xfrm>
            <a:off x="649150" y="1076400"/>
            <a:ext cx="192000" cy="192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8049325" y="1036650"/>
            <a:ext cx="957900" cy="271500"/>
          </a:xfrm>
          <a:prstGeom prst="roundRect">
            <a:avLst>
              <a:gd fmla="val 16667" name="adj"/>
            </a:avLst>
          </a:prstGeom>
          <a:solidFill>
            <a:srgbClr val="00FFFF"/>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Telecharge image</a:t>
            </a:r>
            <a:endParaRPr sz="700"/>
          </a:p>
        </p:txBody>
      </p:sp>
      <p:sp>
        <p:nvSpPr>
          <p:cNvPr id="645" name="Google Shape;645;p45"/>
          <p:cNvSpPr/>
          <p:nvPr/>
        </p:nvSpPr>
        <p:spPr>
          <a:xfrm>
            <a:off x="165400" y="2069675"/>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Requête données</a:t>
            </a:r>
            <a:endParaRPr sz="700"/>
          </a:p>
        </p:txBody>
      </p:sp>
      <p:sp>
        <p:nvSpPr>
          <p:cNvPr id="646" name="Google Shape;646;p45"/>
          <p:cNvSpPr/>
          <p:nvPr/>
        </p:nvSpPr>
        <p:spPr>
          <a:xfrm>
            <a:off x="1322075" y="1596325"/>
            <a:ext cx="957900" cy="271500"/>
          </a:xfrm>
          <a:prstGeom prst="roundRect">
            <a:avLst>
              <a:gd fmla="val 16667" name="adj"/>
            </a:avLst>
          </a:prstGeom>
          <a:solidFill>
            <a:srgbClr val="CFE2F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Ecrit données</a:t>
            </a:r>
            <a:endParaRPr sz="700"/>
          </a:p>
        </p:txBody>
      </p:sp>
      <p:sp>
        <p:nvSpPr>
          <p:cNvPr id="647" name="Google Shape;647;p45"/>
          <p:cNvSpPr/>
          <p:nvPr/>
        </p:nvSpPr>
        <p:spPr>
          <a:xfrm>
            <a:off x="1308050" y="2556350"/>
            <a:ext cx="957900" cy="271500"/>
          </a:xfrm>
          <a:prstGeom prst="roundRect">
            <a:avLst>
              <a:gd fmla="val 16667" name="adj"/>
            </a:avLst>
          </a:prstGeom>
          <a:solidFill>
            <a:srgbClr val="CFE2F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Affiche graphique</a:t>
            </a:r>
            <a:endParaRPr sz="700"/>
          </a:p>
        </p:txBody>
      </p:sp>
      <p:sp>
        <p:nvSpPr>
          <p:cNvPr id="648" name="Google Shape;648;p45"/>
          <p:cNvSpPr/>
          <p:nvPr/>
        </p:nvSpPr>
        <p:spPr>
          <a:xfrm>
            <a:off x="165400" y="1596325"/>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Identification</a:t>
            </a:r>
            <a:endParaRPr sz="700"/>
          </a:p>
        </p:txBody>
      </p:sp>
      <p:sp>
        <p:nvSpPr>
          <p:cNvPr id="649" name="Google Shape;649;p45"/>
          <p:cNvSpPr/>
          <p:nvPr/>
        </p:nvSpPr>
        <p:spPr>
          <a:xfrm>
            <a:off x="1322075" y="2069675"/>
            <a:ext cx="957900" cy="271500"/>
          </a:xfrm>
          <a:prstGeom prst="roundRect">
            <a:avLst>
              <a:gd fmla="val 16667" name="adj"/>
            </a:avLst>
          </a:prstGeom>
          <a:solidFill>
            <a:srgbClr val="CFE2F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Enregistre données</a:t>
            </a:r>
            <a:endParaRPr sz="700"/>
          </a:p>
        </p:txBody>
      </p:sp>
      <p:sp>
        <p:nvSpPr>
          <p:cNvPr id="650" name="Google Shape;650;p45"/>
          <p:cNvSpPr/>
          <p:nvPr/>
        </p:nvSpPr>
        <p:spPr>
          <a:xfrm>
            <a:off x="2439188" y="2069675"/>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Requête</a:t>
            </a:r>
            <a:endParaRPr sz="700"/>
          </a:p>
        </p:txBody>
      </p:sp>
      <p:sp>
        <p:nvSpPr>
          <p:cNvPr id="651" name="Google Shape;651;p45"/>
          <p:cNvSpPr/>
          <p:nvPr/>
        </p:nvSpPr>
        <p:spPr>
          <a:xfrm>
            <a:off x="2464725" y="2556350"/>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Création table de données</a:t>
            </a:r>
            <a:endParaRPr sz="700"/>
          </a:p>
        </p:txBody>
      </p:sp>
      <p:sp>
        <p:nvSpPr>
          <p:cNvPr id="652" name="Google Shape;652;p45"/>
          <p:cNvSpPr/>
          <p:nvPr/>
        </p:nvSpPr>
        <p:spPr>
          <a:xfrm>
            <a:off x="4680025" y="2069675"/>
            <a:ext cx="957900" cy="271500"/>
          </a:xfrm>
          <a:prstGeom prst="roundRect">
            <a:avLst>
              <a:gd fmla="val 16667" name="adj"/>
            </a:avLst>
          </a:prstGeom>
          <a:solidFill>
            <a:srgbClr val="F9CB9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Envoie données</a:t>
            </a:r>
            <a:endParaRPr sz="700"/>
          </a:p>
        </p:txBody>
      </p:sp>
      <p:sp>
        <p:nvSpPr>
          <p:cNvPr id="653" name="Google Shape;653;p45"/>
          <p:cNvSpPr/>
          <p:nvPr/>
        </p:nvSpPr>
        <p:spPr>
          <a:xfrm>
            <a:off x="2464725" y="1596325"/>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Enregistre identités</a:t>
            </a:r>
            <a:endParaRPr sz="700"/>
          </a:p>
        </p:txBody>
      </p:sp>
      <p:sp>
        <p:nvSpPr>
          <p:cNvPr id="654" name="Google Shape;654;p45"/>
          <p:cNvSpPr/>
          <p:nvPr/>
        </p:nvSpPr>
        <p:spPr>
          <a:xfrm>
            <a:off x="5803738" y="2069675"/>
            <a:ext cx="957900" cy="271500"/>
          </a:xfrm>
          <a:prstGeom prst="roundRect">
            <a:avLst>
              <a:gd fmla="val 16667" name="adj"/>
            </a:avLst>
          </a:prstGeom>
          <a:solidFill>
            <a:srgbClr val="D9EAD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Enregistre collections</a:t>
            </a:r>
            <a:endParaRPr sz="700"/>
          </a:p>
        </p:txBody>
      </p:sp>
      <p:sp>
        <p:nvSpPr>
          <p:cNvPr id="655" name="Google Shape;655;p45"/>
          <p:cNvSpPr txBox="1"/>
          <p:nvPr/>
        </p:nvSpPr>
        <p:spPr>
          <a:xfrm>
            <a:off x="4706413"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Binance</a:t>
            </a:r>
            <a:endParaRPr sz="1200">
              <a:latin typeface="Roboto"/>
              <a:ea typeface="Roboto"/>
              <a:cs typeface="Roboto"/>
              <a:sym typeface="Roboto"/>
            </a:endParaRPr>
          </a:p>
        </p:txBody>
      </p:sp>
      <p:sp>
        <p:nvSpPr>
          <p:cNvPr id="656" name="Google Shape;656;p45"/>
          <p:cNvSpPr/>
          <p:nvPr/>
        </p:nvSpPr>
        <p:spPr>
          <a:xfrm>
            <a:off x="216350" y="2556350"/>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Observation</a:t>
            </a:r>
            <a:endParaRPr sz="700"/>
          </a:p>
        </p:txBody>
      </p:sp>
      <p:sp>
        <p:nvSpPr>
          <p:cNvPr id="657" name="Google Shape;657;p45"/>
          <p:cNvSpPr/>
          <p:nvPr/>
        </p:nvSpPr>
        <p:spPr>
          <a:xfrm>
            <a:off x="5804550" y="2556350"/>
            <a:ext cx="957900" cy="271500"/>
          </a:xfrm>
          <a:prstGeom prst="roundRect">
            <a:avLst>
              <a:gd fmla="val 16667" name="adj"/>
            </a:avLst>
          </a:prstGeom>
          <a:solidFill>
            <a:srgbClr val="D9EAD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Renvoie donnée</a:t>
            </a:r>
            <a:endParaRPr sz="700"/>
          </a:p>
        </p:txBody>
      </p:sp>
      <p:sp>
        <p:nvSpPr>
          <p:cNvPr id="658" name="Google Shape;658;p45"/>
          <p:cNvSpPr/>
          <p:nvPr/>
        </p:nvSpPr>
        <p:spPr>
          <a:xfrm>
            <a:off x="3556300" y="2069675"/>
            <a:ext cx="957900" cy="271500"/>
          </a:xfrm>
          <a:prstGeom prst="roundRect">
            <a:avLst>
              <a:gd fmla="val 16667" name="adj"/>
            </a:avLst>
          </a:prstGeom>
          <a:solidFill>
            <a:srgbClr val="D9D9D9"/>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Routage</a:t>
            </a:r>
            <a:endParaRPr sz="700"/>
          </a:p>
        </p:txBody>
      </p:sp>
      <p:cxnSp>
        <p:nvCxnSpPr>
          <p:cNvPr id="659" name="Google Shape;659;p45"/>
          <p:cNvCxnSpPr>
            <a:stCxn id="643" idx="6"/>
            <a:endCxn id="644" idx="1"/>
          </p:cNvCxnSpPr>
          <p:nvPr/>
        </p:nvCxnSpPr>
        <p:spPr>
          <a:xfrm>
            <a:off x="841150" y="1172400"/>
            <a:ext cx="7208100" cy="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45"/>
          <p:cNvCxnSpPr>
            <a:stCxn id="644" idx="2"/>
            <a:endCxn id="648" idx="0"/>
          </p:cNvCxnSpPr>
          <p:nvPr/>
        </p:nvCxnSpPr>
        <p:spPr>
          <a:xfrm rot="5400000">
            <a:off x="4442125" y="-2489700"/>
            <a:ext cx="288300" cy="7884000"/>
          </a:xfrm>
          <a:prstGeom prst="bentConnector3">
            <a:avLst>
              <a:gd fmla="val 49978" name="adj1"/>
            </a:avLst>
          </a:prstGeom>
          <a:noFill/>
          <a:ln cap="flat" cmpd="sng" w="9525">
            <a:solidFill>
              <a:schemeClr val="dk2"/>
            </a:solidFill>
            <a:prstDash val="solid"/>
            <a:round/>
            <a:headEnd len="med" w="med" type="none"/>
            <a:tailEnd len="med" w="med" type="triangle"/>
          </a:ln>
        </p:spPr>
      </p:cxnSp>
      <p:cxnSp>
        <p:nvCxnSpPr>
          <p:cNvPr id="661" name="Google Shape;661;p45"/>
          <p:cNvCxnSpPr>
            <a:stCxn id="648" idx="3"/>
            <a:endCxn id="646" idx="1"/>
          </p:cNvCxnSpPr>
          <p:nvPr/>
        </p:nvCxnSpPr>
        <p:spPr>
          <a:xfrm>
            <a:off x="1123300" y="1732075"/>
            <a:ext cx="198900" cy="0"/>
          </a:xfrm>
          <a:prstGeom prst="straightConnector1">
            <a:avLst/>
          </a:prstGeom>
          <a:noFill/>
          <a:ln cap="flat" cmpd="sng" w="9525">
            <a:solidFill>
              <a:schemeClr val="dk2"/>
            </a:solidFill>
            <a:prstDash val="solid"/>
            <a:round/>
            <a:headEnd len="med" w="med" type="none"/>
            <a:tailEnd len="med" w="med" type="triangle"/>
          </a:ln>
        </p:spPr>
      </p:cxnSp>
      <p:cxnSp>
        <p:nvCxnSpPr>
          <p:cNvPr id="662" name="Google Shape;662;p45"/>
          <p:cNvCxnSpPr>
            <a:stCxn id="646" idx="3"/>
            <a:endCxn id="653" idx="1"/>
          </p:cNvCxnSpPr>
          <p:nvPr/>
        </p:nvCxnSpPr>
        <p:spPr>
          <a:xfrm>
            <a:off x="2279975" y="1732075"/>
            <a:ext cx="184800" cy="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45"/>
          <p:cNvCxnSpPr>
            <a:stCxn id="653" idx="2"/>
            <a:endCxn id="645" idx="0"/>
          </p:cNvCxnSpPr>
          <p:nvPr/>
        </p:nvCxnSpPr>
        <p:spPr>
          <a:xfrm rot="5400000">
            <a:off x="1693125" y="819175"/>
            <a:ext cx="201900" cy="22992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664" name="Google Shape;664;p45"/>
          <p:cNvCxnSpPr>
            <a:stCxn id="645" idx="3"/>
            <a:endCxn id="649" idx="1"/>
          </p:cNvCxnSpPr>
          <p:nvPr/>
        </p:nvCxnSpPr>
        <p:spPr>
          <a:xfrm>
            <a:off x="1123300" y="2205425"/>
            <a:ext cx="198900" cy="0"/>
          </a:xfrm>
          <a:prstGeom prst="straightConnector1">
            <a:avLst/>
          </a:prstGeom>
          <a:noFill/>
          <a:ln cap="flat" cmpd="sng" w="9525">
            <a:solidFill>
              <a:schemeClr val="dk2"/>
            </a:solidFill>
            <a:prstDash val="solid"/>
            <a:round/>
            <a:headEnd len="med" w="med" type="none"/>
            <a:tailEnd len="med" w="med" type="triangle"/>
          </a:ln>
        </p:spPr>
      </p:cxnSp>
      <p:cxnSp>
        <p:nvCxnSpPr>
          <p:cNvPr id="665" name="Google Shape;665;p45"/>
          <p:cNvCxnSpPr>
            <a:stCxn id="649" idx="3"/>
            <a:endCxn id="650" idx="1"/>
          </p:cNvCxnSpPr>
          <p:nvPr/>
        </p:nvCxnSpPr>
        <p:spPr>
          <a:xfrm>
            <a:off x="2279975" y="2205425"/>
            <a:ext cx="159300" cy="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45"/>
          <p:cNvCxnSpPr>
            <a:stCxn id="650" idx="3"/>
            <a:endCxn id="658" idx="1"/>
          </p:cNvCxnSpPr>
          <p:nvPr/>
        </p:nvCxnSpPr>
        <p:spPr>
          <a:xfrm>
            <a:off x="3397088" y="2205425"/>
            <a:ext cx="159300" cy="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45"/>
          <p:cNvCxnSpPr>
            <a:stCxn id="658" idx="3"/>
            <a:endCxn id="652" idx="1"/>
          </p:cNvCxnSpPr>
          <p:nvPr/>
        </p:nvCxnSpPr>
        <p:spPr>
          <a:xfrm>
            <a:off x="4514200" y="2205425"/>
            <a:ext cx="165900" cy="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45"/>
          <p:cNvCxnSpPr>
            <a:stCxn id="652" idx="3"/>
            <a:endCxn id="654" idx="1"/>
          </p:cNvCxnSpPr>
          <p:nvPr/>
        </p:nvCxnSpPr>
        <p:spPr>
          <a:xfrm>
            <a:off x="5637925" y="2205425"/>
            <a:ext cx="165900" cy="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45"/>
          <p:cNvCxnSpPr>
            <a:stCxn id="654" idx="2"/>
            <a:endCxn id="657" idx="0"/>
          </p:cNvCxnSpPr>
          <p:nvPr/>
        </p:nvCxnSpPr>
        <p:spPr>
          <a:xfrm>
            <a:off x="6282688" y="2341175"/>
            <a:ext cx="900" cy="215100"/>
          </a:xfrm>
          <a:prstGeom prst="straightConnector1">
            <a:avLst/>
          </a:prstGeom>
          <a:noFill/>
          <a:ln cap="flat" cmpd="sng" w="9525">
            <a:solidFill>
              <a:schemeClr val="dk2"/>
            </a:solidFill>
            <a:prstDash val="solid"/>
            <a:round/>
            <a:headEnd len="med" w="med" type="none"/>
            <a:tailEnd len="med" w="med" type="triangle"/>
          </a:ln>
        </p:spPr>
      </p:cxnSp>
      <p:sp>
        <p:nvSpPr>
          <p:cNvPr id="670" name="Google Shape;670;p45"/>
          <p:cNvSpPr/>
          <p:nvPr/>
        </p:nvSpPr>
        <p:spPr>
          <a:xfrm>
            <a:off x="3556300" y="2556350"/>
            <a:ext cx="957900" cy="271500"/>
          </a:xfrm>
          <a:prstGeom prst="roundRect">
            <a:avLst>
              <a:gd fmla="val 16667" name="adj"/>
            </a:avLst>
          </a:prstGeom>
          <a:solidFill>
            <a:srgbClr val="D9D9D9"/>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Routage</a:t>
            </a:r>
            <a:endParaRPr sz="700"/>
          </a:p>
        </p:txBody>
      </p:sp>
      <p:cxnSp>
        <p:nvCxnSpPr>
          <p:cNvPr id="671" name="Google Shape;671;p45"/>
          <p:cNvCxnSpPr>
            <a:stCxn id="657" idx="1"/>
            <a:endCxn id="670" idx="3"/>
          </p:cNvCxnSpPr>
          <p:nvPr/>
        </p:nvCxnSpPr>
        <p:spPr>
          <a:xfrm rot="10800000">
            <a:off x="4514250" y="2692100"/>
            <a:ext cx="1290300" cy="0"/>
          </a:xfrm>
          <a:prstGeom prst="straightConnector1">
            <a:avLst/>
          </a:prstGeom>
          <a:noFill/>
          <a:ln cap="flat" cmpd="sng" w="9525">
            <a:solidFill>
              <a:schemeClr val="dk2"/>
            </a:solidFill>
            <a:prstDash val="solid"/>
            <a:round/>
            <a:headEnd len="med" w="med" type="none"/>
            <a:tailEnd len="med" w="med" type="triangle"/>
          </a:ln>
        </p:spPr>
      </p:cxnSp>
      <p:cxnSp>
        <p:nvCxnSpPr>
          <p:cNvPr id="672" name="Google Shape;672;p45"/>
          <p:cNvCxnSpPr>
            <a:stCxn id="670" idx="1"/>
            <a:endCxn id="651" idx="3"/>
          </p:cNvCxnSpPr>
          <p:nvPr/>
        </p:nvCxnSpPr>
        <p:spPr>
          <a:xfrm rot="10800000">
            <a:off x="3422500" y="2692100"/>
            <a:ext cx="133800" cy="0"/>
          </a:xfrm>
          <a:prstGeom prst="straightConnector1">
            <a:avLst/>
          </a:prstGeom>
          <a:noFill/>
          <a:ln cap="flat" cmpd="sng" w="9525">
            <a:solidFill>
              <a:schemeClr val="dk2"/>
            </a:solidFill>
            <a:prstDash val="solid"/>
            <a:round/>
            <a:headEnd len="med" w="med" type="none"/>
            <a:tailEnd len="med" w="med" type="triangle"/>
          </a:ln>
        </p:spPr>
      </p:cxnSp>
      <p:cxnSp>
        <p:nvCxnSpPr>
          <p:cNvPr id="673" name="Google Shape;673;p45"/>
          <p:cNvCxnSpPr>
            <a:endCxn id="656" idx="3"/>
          </p:cNvCxnSpPr>
          <p:nvPr/>
        </p:nvCxnSpPr>
        <p:spPr>
          <a:xfrm rot="10800000">
            <a:off x="1174250" y="2692100"/>
            <a:ext cx="133800" cy="0"/>
          </a:xfrm>
          <a:prstGeom prst="straightConnector1">
            <a:avLst/>
          </a:prstGeom>
          <a:noFill/>
          <a:ln cap="flat" cmpd="sng" w="9525">
            <a:solidFill>
              <a:schemeClr val="dk2"/>
            </a:solidFill>
            <a:prstDash val="solid"/>
            <a:round/>
            <a:headEnd len="med" w="med" type="none"/>
            <a:tailEnd len="med" w="med" type="triangle"/>
          </a:ln>
        </p:spPr>
      </p:cxnSp>
      <p:cxnSp>
        <p:nvCxnSpPr>
          <p:cNvPr id="674" name="Google Shape;674;p45"/>
          <p:cNvCxnSpPr>
            <a:stCxn id="651" idx="1"/>
            <a:endCxn id="647" idx="3"/>
          </p:cNvCxnSpPr>
          <p:nvPr/>
        </p:nvCxnSpPr>
        <p:spPr>
          <a:xfrm rot="10800000">
            <a:off x="2265825" y="2692100"/>
            <a:ext cx="198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Diagramme UML: Activity diagram</a:t>
            </a:r>
            <a:endParaRPr/>
          </a:p>
        </p:txBody>
      </p:sp>
      <p:sp>
        <p:nvSpPr>
          <p:cNvPr id="680" name="Google Shape;680;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81" name="Google Shape;681;p46"/>
          <p:cNvGraphicFramePr/>
          <p:nvPr/>
        </p:nvGraphicFramePr>
        <p:xfrm>
          <a:off x="118025" y="110575"/>
          <a:ext cx="3000000" cy="3000000"/>
        </p:xfrm>
        <a:graphic>
          <a:graphicData uri="http://schemas.openxmlformats.org/drawingml/2006/table">
            <a:tbl>
              <a:tblPr>
                <a:noFill/>
                <a:tableStyleId>{BF9C2DA9-4413-4948-AFCA-785C354A2721}</a:tableStyleId>
              </a:tblPr>
              <a:tblGrid>
                <a:gridCol w="1119275"/>
                <a:gridCol w="1119275"/>
                <a:gridCol w="1119275"/>
                <a:gridCol w="1119275"/>
                <a:gridCol w="1119275"/>
                <a:gridCol w="1119275"/>
                <a:gridCol w="1119275"/>
                <a:gridCol w="1119275"/>
              </a:tblGrid>
              <a:tr h="4502575">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682" name="Google Shape;682;p46"/>
          <p:cNvSpPr txBox="1"/>
          <p:nvPr/>
        </p:nvSpPr>
        <p:spPr>
          <a:xfrm>
            <a:off x="292600"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Utilisateur</a:t>
            </a:r>
            <a:endParaRPr sz="1200">
              <a:latin typeface="Roboto"/>
              <a:ea typeface="Roboto"/>
              <a:cs typeface="Roboto"/>
              <a:sym typeface="Roboto"/>
            </a:endParaRPr>
          </a:p>
        </p:txBody>
      </p:sp>
      <p:sp>
        <p:nvSpPr>
          <p:cNvPr id="683" name="Google Shape;683;p46"/>
          <p:cNvSpPr txBox="1"/>
          <p:nvPr/>
        </p:nvSpPr>
        <p:spPr>
          <a:xfrm>
            <a:off x="80153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Docker</a:t>
            </a:r>
            <a:endParaRPr sz="1200">
              <a:latin typeface="Roboto"/>
              <a:ea typeface="Roboto"/>
              <a:cs typeface="Roboto"/>
              <a:sym typeface="Roboto"/>
            </a:endParaRPr>
          </a:p>
        </p:txBody>
      </p:sp>
      <p:sp>
        <p:nvSpPr>
          <p:cNvPr id="684" name="Google Shape;684;p46"/>
          <p:cNvSpPr txBox="1"/>
          <p:nvPr/>
        </p:nvSpPr>
        <p:spPr>
          <a:xfrm>
            <a:off x="13484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Dash</a:t>
            </a:r>
            <a:endParaRPr sz="1200">
              <a:latin typeface="Roboto"/>
              <a:ea typeface="Roboto"/>
              <a:cs typeface="Roboto"/>
              <a:sym typeface="Roboto"/>
            </a:endParaRPr>
          </a:p>
        </p:txBody>
      </p:sp>
      <p:sp>
        <p:nvSpPr>
          <p:cNvPr id="685" name="Google Shape;685;p46"/>
          <p:cNvSpPr txBox="1"/>
          <p:nvPr/>
        </p:nvSpPr>
        <p:spPr>
          <a:xfrm>
            <a:off x="35732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FastAPI</a:t>
            </a:r>
            <a:endParaRPr sz="1200">
              <a:latin typeface="Roboto"/>
              <a:ea typeface="Roboto"/>
              <a:cs typeface="Roboto"/>
              <a:sym typeface="Roboto"/>
            </a:endParaRPr>
          </a:p>
        </p:txBody>
      </p:sp>
      <p:sp>
        <p:nvSpPr>
          <p:cNvPr id="686" name="Google Shape;686;p46"/>
          <p:cNvSpPr txBox="1"/>
          <p:nvPr/>
        </p:nvSpPr>
        <p:spPr>
          <a:xfrm>
            <a:off x="5830938"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Kafka</a:t>
            </a:r>
            <a:endParaRPr sz="1200">
              <a:latin typeface="Roboto"/>
              <a:ea typeface="Roboto"/>
              <a:cs typeface="Roboto"/>
              <a:sym typeface="Roboto"/>
            </a:endParaRPr>
          </a:p>
        </p:txBody>
      </p:sp>
      <p:sp>
        <p:nvSpPr>
          <p:cNvPr id="687" name="Google Shape;687;p46"/>
          <p:cNvSpPr txBox="1"/>
          <p:nvPr/>
        </p:nvSpPr>
        <p:spPr>
          <a:xfrm>
            <a:off x="249112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Python</a:t>
            </a:r>
            <a:endParaRPr sz="1200">
              <a:latin typeface="Roboto"/>
              <a:ea typeface="Roboto"/>
              <a:cs typeface="Roboto"/>
              <a:sym typeface="Roboto"/>
            </a:endParaRPr>
          </a:p>
        </p:txBody>
      </p:sp>
      <p:sp>
        <p:nvSpPr>
          <p:cNvPr id="688" name="Google Shape;688;p46"/>
          <p:cNvSpPr txBox="1"/>
          <p:nvPr/>
        </p:nvSpPr>
        <p:spPr>
          <a:xfrm>
            <a:off x="6955475"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Linux</a:t>
            </a:r>
            <a:endParaRPr sz="1200">
              <a:latin typeface="Roboto"/>
              <a:ea typeface="Roboto"/>
              <a:cs typeface="Roboto"/>
              <a:sym typeface="Roboto"/>
            </a:endParaRPr>
          </a:p>
        </p:txBody>
      </p:sp>
      <p:sp>
        <p:nvSpPr>
          <p:cNvPr id="689" name="Google Shape;689;p46"/>
          <p:cNvSpPr/>
          <p:nvPr/>
        </p:nvSpPr>
        <p:spPr>
          <a:xfrm>
            <a:off x="649150" y="543000"/>
            <a:ext cx="192000" cy="192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8049325" y="503250"/>
            <a:ext cx="957900" cy="271500"/>
          </a:xfrm>
          <a:prstGeom prst="roundRect">
            <a:avLst>
              <a:gd fmla="val 16667" name="adj"/>
            </a:avLst>
          </a:prstGeom>
          <a:solidFill>
            <a:srgbClr val="00FFFF"/>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Telecharge image</a:t>
            </a:r>
            <a:endParaRPr sz="700"/>
          </a:p>
        </p:txBody>
      </p:sp>
      <p:sp>
        <p:nvSpPr>
          <p:cNvPr id="691" name="Google Shape;691;p46"/>
          <p:cNvSpPr/>
          <p:nvPr/>
        </p:nvSpPr>
        <p:spPr>
          <a:xfrm>
            <a:off x="1322075" y="1062925"/>
            <a:ext cx="957900" cy="271500"/>
          </a:xfrm>
          <a:prstGeom prst="roundRect">
            <a:avLst>
              <a:gd fmla="val 16667" name="adj"/>
            </a:avLst>
          </a:prstGeom>
          <a:solidFill>
            <a:srgbClr val="CFE2F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Ecrit données</a:t>
            </a:r>
            <a:endParaRPr sz="700"/>
          </a:p>
        </p:txBody>
      </p:sp>
      <p:sp>
        <p:nvSpPr>
          <p:cNvPr id="692" name="Google Shape;692;p46"/>
          <p:cNvSpPr/>
          <p:nvPr/>
        </p:nvSpPr>
        <p:spPr>
          <a:xfrm>
            <a:off x="165400" y="1062925"/>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Identification</a:t>
            </a:r>
            <a:endParaRPr sz="700"/>
          </a:p>
        </p:txBody>
      </p:sp>
      <p:sp>
        <p:nvSpPr>
          <p:cNvPr id="693" name="Google Shape;693;p46"/>
          <p:cNvSpPr/>
          <p:nvPr/>
        </p:nvSpPr>
        <p:spPr>
          <a:xfrm>
            <a:off x="5804550" y="2632517"/>
            <a:ext cx="957900" cy="271500"/>
          </a:xfrm>
          <a:prstGeom prst="roundRect">
            <a:avLst>
              <a:gd fmla="val 16667" name="adj"/>
            </a:avLst>
          </a:prstGeom>
          <a:solidFill>
            <a:srgbClr val="D9EAD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Envoie des messages</a:t>
            </a:r>
            <a:endParaRPr sz="700"/>
          </a:p>
        </p:txBody>
      </p:sp>
      <p:sp>
        <p:nvSpPr>
          <p:cNvPr id="694" name="Google Shape;694;p46"/>
          <p:cNvSpPr/>
          <p:nvPr/>
        </p:nvSpPr>
        <p:spPr>
          <a:xfrm>
            <a:off x="6929875" y="3056417"/>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Execution automatique</a:t>
            </a:r>
            <a:endParaRPr sz="700"/>
          </a:p>
        </p:txBody>
      </p:sp>
      <p:sp>
        <p:nvSpPr>
          <p:cNvPr id="695" name="Google Shape;695;p46"/>
          <p:cNvSpPr/>
          <p:nvPr/>
        </p:nvSpPr>
        <p:spPr>
          <a:xfrm>
            <a:off x="2464725" y="1062925"/>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Enregistre identités</a:t>
            </a:r>
            <a:endParaRPr sz="700"/>
          </a:p>
        </p:txBody>
      </p:sp>
      <p:sp>
        <p:nvSpPr>
          <p:cNvPr id="696" name="Google Shape;696;p46"/>
          <p:cNvSpPr txBox="1"/>
          <p:nvPr/>
        </p:nvSpPr>
        <p:spPr>
          <a:xfrm>
            <a:off x="4706413" y="110575"/>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Binance</a:t>
            </a:r>
            <a:endParaRPr sz="1200">
              <a:latin typeface="Roboto"/>
              <a:ea typeface="Roboto"/>
              <a:cs typeface="Roboto"/>
              <a:sym typeface="Roboto"/>
            </a:endParaRPr>
          </a:p>
        </p:txBody>
      </p:sp>
      <p:cxnSp>
        <p:nvCxnSpPr>
          <p:cNvPr id="697" name="Google Shape;697;p46"/>
          <p:cNvCxnSpPr>
            <a:stCxn id="689" idx="6"/>
            <a:endCxn id="690" idx="1"/>
          </p:cNvCxnSpPr>
          <p:nvPr/>
        </p:nvCxnSpPr>
        <p:spPr>
          <a:xfrm>
            <a:off x="841150" y="639000"/>
            <a:ext cx="7208100" cy="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46"/>
          <p:cNvCxnSpPr>
            <a:stCxn id="690" idx="2"/>
            <a:endCxn id="692" idx="0"/>
          </p:cNvCxnSpPr>
          <p:nvPr/>
        </p:nvCxnSpPr>
        <p:spPr>
          <a:xfrm rot="5400000">
            <a:off x="4442125" y="-3023100"/>
            <a:ext cx="288300" cy="7884000"/>
          </a:xfrm>
          <a:prstGeom prst="bentConnector3">
            <a:avLst>
              <a:gd fmla="val 49978" name="adj1"/>
            </a:avLst>
          </a:prstGeom>
          <a:noFill/>
          <a:ln cap="flat" cmpd="sng" w="9525">
            <a:solidFill>
              <a:schemeClr val="dk2"/>
            </a:solidFill>
            <a:prstDash val="solid"/>
            <a:round/>
            <a:headEnd len="med" w="med" type="none"/>
            <a:tailEnd len="med" w="med" type="triangle"/>
          </a:ln>
        </p:spPr>
      </p:cxnSp>
      <p:cxnSp>
        <p:nvCxnSpPr>
          <p:cNvPr id="699" name="Google Shape;699;p46"/>
          <p:cNvCxnSpPr>
            <a:stCxn id="692" idx="3"/>
            <a:endCxn id="691" idx="1"/>
          </p:cNvCxnSpPr>
          <p:nvPr/>
        </p:nvCxnSpPr>
        <p:spPr>
          <a:xfrm>
            <a:off x="1123300" y="1198675"/>
            <a:ext cx="198900" cy="0"/>
          </a:xfrm>
          <a:prstGeom prst="straightConnector1">
            <a:avLst/>
          </a:prstGeom>
          <a:noFill/>
          <a:ln cap="flat" cmpd="sng" w="9525">
            <a:solidFill>
              <a:schemeClr val="dk2"/>
            </a:solidFill>
            <a:prstDash val="solid"/>
            <a:round/>
            <a:headEnd len="med" w="med" type="none"/>
            <a:tailEnd len="med" w="med" type="triangle"/>
          </a:ln>
        </p:spPr>
      </p:cxnSp>
      <p:cxnSp>
        <p:nvCxnSpPr>
          <p:cNvPr id="700" name="Google Shape;700;p46"/>
          <p:cNvCxnSpPr>
            <a:stCxn id="691" idx="3"/>
            <a:endCxn id="695" idx="1"/>
          </p:cNvCxnSpPr>
          <p:nvPr/>
        </p:nvCxnSpPr>
        <p:spPr>
          <a:xfrm>
            <a:off x="2279975" y="1198675"/>
            <a:ext cx="184800" cy="0"/>
          </a:xfrm>
          <a:prstGeom prst="straightConnector1">
            <a:avLst/>
          </a:prstGeom>
          <a:noFill/>
          <a:ln cap="flat" cmpd="sng" w="9525">
            <a:solidFill>
              <a:schemeClr val="dk2"/>
            </a:solidFill>
            <a:prstDash val="solid"/>
            <a:round/>
            <a:headEnd len="med" w="med" type="none"/>
            <a:tailEnd len="med" w="med" type="triangle"/>
          </a:ln>
        </p:spPr>
      </p:cxnSp>
      <p:cxnSp>
        <p:nvCxnSpPr>
          <p:cNvPr id="701" name="Google Shape;701;p46"/>
          <p:cNvCxnSpPr>
            <a:stCxn id="695" idx="2"/>
            <a:endCxn id="702" idx="0"/>
          </p:cNvCxnSpPr>
          <p:nvPr/>
        </p:nvCxnSpPr>
        <p:spPr>
          <a:xfrm rot="5400000">
            <a:off x="1578825" y="400075"/>
            <a:ext cx="430500" cy="22992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702" name="Google Shape;702;p46"/>
          <p:cNvSpPr/>
          <p:nvPr/>
        </p:nvSpPr>
        <p:spPr>
          <a:xfrm>
            <a:off x="165400" y="1764875"/>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Requête streaming</a:t>
            </a:r>
            <a:endParaRPr sz="700"/>
          </a:p>
        </p:txBody>
      </p:sp>
      <p:sp>
        <p:nvSpPr>
          <p:cNvPr id="703" name="Google Shape;703;p46"/>
          <p:cNvSpPr/>
          <p:nvPr/>
        </p:nvSpPr>
        <p:spPr>
          <a:xfrm>
            <a:off x="1308050" y="3394550"/>
            <a:ext cx="957900" cy="271500"/>
          </a:xfrm>
          <a:prstGeom prst="roundRect">
            <a:avLst>
              <a:gd fmla="val 16667" name="adj"/>
            </a:avLst>
          </a:prstGeom>
          <a:solidFill>
            <a:srgbClr val="C9DAF8"/>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Affiche graphique</a:t>
            </a:r>
            <a:endParaRPr sz="700"/>
          </a:p>
        </p:txBody>
      </p:sp>
      <p:sp>
        <p:nvSpPr>
          <p:cNvPr id="704" name="Google Shape;704;p46"/>
          <p:cNvSpPr/>
          <p:nvPr/>
        </p:nvSpPr>
        <p:spPr>
          <a:xfrm>
            <a:off x="1322075" y="1764875"/>
            <a:ext cx="957900" cy="271500"/>
          </a:xfrm>
          <a:prstGeom prst="roundRect">
            <a:avLst>
              <a:gd fmla="val 16667" name="adj"/>
            </a:avLst>
          </a:prstGeom>
          <a:solidFill>
            <a:srgbClr val="CFE2F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Demande</a:t>
            </a:r>
            <a:r>
              <a:rPr lang="en" sz="700"/>
              <a:t> données</a:t>
            </a:r>
            <a:endParaRPr sz="700"/>
          </a:p>
        </p:txBody>
      </p:sp>
      <p:sp>
        <p:nvSpPr>
          <p:cNvPr id="705" name="Google Shape;705;p46"/>
          <p:cNvSpPr/>
          <p:nvPr/>
        </p:nvSpPr>
        <p:spPr>
          <a:xfrm>
            <a:off x="2439188" y="1764875"/>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Requête</a:t>
            </a:r>
            <a:endParaRPr sz="700"/>
          </a:p>
        </p:txBody>
      </p:sp>
      <p:sp>
        <p:nvSpPr>
          <p:cNvPr id="706" name="Google Shape;706;p46"/>
          <p:cNvSpPr/>
          <p:nvPr/>
        </p:nvSpPr>
        <p:spPr>
          <a:xfrm>
            <a:off x="2464725" y="3394550"/>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Dataframe</a:t>
            </a:r>
            <a:endParaRPr sz="700"/>
          </a:p>
        </p:txBody>
      </p:sp>
      <p:sp>
        <p:nvSpPr>
          <p:cNvPr id="707" name="Google Shape;707;p46"/>
          <p:cNvSpPr/>
          <p:nvPr/>
        </p:nvSpPr>
        <p:spPr>
          <a:xfrm>
            <a:off x="4680025" y="1764875"/>
            <a:ext cx="957900" cy="271500"/>
          </a:xfrm>
          <a:prstGeom prst="roundRect">
            <a:avLst>
              <a:gd fmla="val 16667" name="adj"/>
            </a:avLst>
          </a:prstGeom>
          <a:solidFill>
            <a:srgbClr val="F9CB9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Requête</a:t>
            </a:r>
            <a:r>
              <a:rPr lang="en" sz="700"/>
              <a:t> données</a:t>
            </a:r>
            <a:endParaRPr sz="700"/>
          </a:p>
          <a:p>
            <a:pPr indent="0" lvl="0" marL="0" rtl="0" algn="ctr">
              <a:spcBef>
                <a:spcPts val="0"/>
              </a:spcBef>
              <a:spcAft>
                <a:spcPts val="0"/>
              </a:spcAft>
              <a:buNone/>
            </a:pPr>
            <a:r>
              <a:rPr lang="en" sz="700"/>
              <a:t>+ w</a:t>
            </a:r>
            <a:r>
              <a:rPr lang="en" sz="700"/>
              <a:t>ebsocket</a:t>
            </a:r>
            <a:endParaRPr sz="700"/>
          </a:p>
        </p:txBody>
      </p:sp>
      <p:sp>
        <p:nvSpPr>
          <p:cNvPr id="708" name="Google Shape;708;p46"/>
          <p:cNvSpPr/>
          <p:nvPr/>
        </p:nvSpPr>
        <p:spPr>
          <a:xfrm>
            <a:off x="5804538" y="2236792"/>
            <a:ext cx="957900" cy="271500"/>
          </a:xfrm>
          <a:prstGeom prst="roundRect">
            <a:avLst>
              <a:gd fmla="val 16667" name="adj"/>
            </a:avLst>
          </a:prstGeom>
          <a:solidFill>
            <a:srgbClr val="D9EAD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Création topics+messages</a:t>
            </a:r>
            <a:endParaRPr sz="700"/>
          </a:p>
        </p:txBody>
      </p:sp>
      <p:sp>
        <p:nvSpPr>
          <p:cNvPr id="709" name="Google Shape;709;p46"/>
          <p:cNvSpPr/>
          <p:nvPr/>
        </p:nvSpPr>
        <p:spPr>
          <a:xfrm>
            <a:off x="216350" y="3394550"/>
            <a:ext cx="957900" cy="271500"/>
          </a:xfrm>
          <a:prstGeom prst="roundRect">
            <a:avLst>
              <a:gd fmla="val 16667" name="adj"/>
            </a:avLst>
          </a:prstGeom>
          <a:no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Observation</a:t>
            </a:r>
            <a:endParaRPr sz="700"/>
          </a:p>
        </p:txBody>
      </p:sp>
      <p:sp>
        <p:nvSpPr>
          <p:cNvPr id="710" name="Google Shape;710;p46"/>
          <p:cNvSpPr/>
          <p:nvPr/>
        </p:nvSpPr>
        <p:spPr>
          <a:xfrm>
            <a:off x="5804550" y="3394550"/>
            <a:ext cx="957900" cy="271500"/>
          </a:xfrm>
          <a:prstGeom prst="roundRect">
            <a:avLst>
              <a:gd fmla="val 16667" name="adj"/>
            </a:avLst>
          </a:prstGeom>
          <a:solidFill>
            <a:srgbClr val="D9EAD3"/>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Renvoie donnée</a:t>
            </a:r>
            <a:endParaRPr sz="700"/>
          </a:p>
        </p:txBody>
      </p:sp>
      <p:sp>
        <p:nvSpPr>
          <p:cNvPr id="711" name="Google Shape;711;p46"/>
          <p:cNvSpPr/>
          <p:nvPr/>
        </p:nvSpPr>
        <p:spPr>
          <a:xfrm>
            <a:off x="3556300" y="1764875"/>
            <a:ext cx="957900" cy="271500"/>
          </a:xfrm>
          <a:prstGeom prst="roundRect">
            <a:avLst>
              <a:gd fmla="val 16667" name="adj"/>
            </a:avLst>
          </a:prstGeom>
          <a:solidFill>
            <a:srgbClr val="D9D9D9"/>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Routage</a:t>
            </a:r>
            <a:endParaRPr sz="700"/>
          </a:p>
        </p:txBody>
      </p:sp>
      <p:cxnSp>
        <p:nvCxnSpPr>
          <p:cNvPr id="712" name="Google Shape;712;p46"/>
          <p:cNvCxnSpPr>
            <a:stCxn id="702" idx="3"/>
            <a:endCxn id="704" idx="1"/>
          </p:cNvCxnSpPr>
          <p:nvPr/>
        </p:nvCxnSpPr>
        <p:spPr>
          <a:xfrm>
            <a:off x="1123300" y="1900625"/>
            <a:ext cx="198900" cy="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46"/>
          <p:cNvCxnSpPr>
            <a:stCxn id="704" idx="3"/>
            <a:endCxn id="705" idx="1"/>
          </p:cNvCxnSpPr>
          <p:nvPr/>
        </p:nvCxnSpPr>
        <p:spPr>
          <a:xfrm>
            <a:off x="2279975" y="1900625"/>
            <a:ext cx="159300" cy="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46"/>
          <p:cNvCxnSpPr>
            <a:stCxn id="705" idx="3"/>
            <a:endCxn id="711" idx="1"/>
          </p:cNvCxnSpPr>
          <p:nvPr/>
        </p:nvCxnSpPr>
        <p:spPr>
          <a:xfrm>
            <a:off x="3397088" y="1900625"/>
            <a:ext cx="159300" cy="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46"/>
          <p:cNvCxnSpPr>
            <a:stCxn id="711" idx="3"/>
            <a:endCxn id="707" idx="1"/>
          </p:cNvCxnSpPr>
          <p:nvPr/>
        </p:nvCxnSpPr>
        <p:spPr>
          <a:xfrm>
            <a:off x="4514200" y="1900625"/>
            <a:ext cx="165900" cy="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46"/>
          <p:cNvCxnSpPr/>
          <p:nvPr/>
        </p:nvCxnSpPr>
        <p:spPr>
          <a:xfrm>
            <a:off x="4479778" y="2361854"/>
            <a:ext cx="1328700" cy="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46"/>
          <p:cNvSpPr/>
          <p:nvPr/>
        </p:nvSpPr>
        <p:spPr>
          <a:xfrm>
            <a:off x="3556300" y="3394550"/>
            <a:ext cx="957900" cy="271500"/>
          </a:xfrm>
          <a:prstGeom prst="roundRect">
            <a:avLst>
              <a:gd fmla="val 16667" name="adj"/>
            </a:avLst>
          </a:prstGeom>
          <a:solidFill>
            <a:srgbClr val="D9D9D9"/>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Routage</a:t>
            </a:r>
            <a:endParaRPr sz="700"/>
          </a:p>
        </p:txBody>
      </p:sp>
      <p:cxnSp>
        <p:nvCxnSpPr>
          <p:cNvPr id="718" name="Google Shape;718;p46"/>
          <p:cNvCxnSpPr>
            <a:stCxn id="710" idx="1"/>
            <a:endCxn id="717" idx="3"/>
          </p:cNvCxnSpPr>
          <p:nvPr/>
        </p:nvCxnSpPr>
        <p:spPr>
          <a:xfrm rot="10800000">
            <a:off x="4514250" y="3530300"/>
            <a:ext cx="1290300" cy="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46"/>
          <p:cNvCxnSpPr>
            <a:stCxn id="717" idx="1"/>
            <a:endCxn id="706" idx="3"/>
          </p:cNvCxnSpPr>
          <p:nvPr/>
        </p:nvCxnSpPr>
        <p:spPr>
          <a:xfrm rot="10800000">
            <a:off x="3422500" y="3530300"/>
            <a:ext cx="133800" cy="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46"/>
          <p:cNvCxnSpPr>
            <a:endCxn id="709" idx="3"/>
          </p:cNvCxnSpPr>
          <p:nvPr/>
        </p:nvCxnSpPr>
        <p:spPr>
          <a:xfrm rot="10800000">
            <a:off x="1174250" y="3530300"/>
            <a:ext cx="133800" cy="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46"/>
          <p:cNvCxnSpPr>
            <a:stCxn id="706" idx="1"/>
            <a:endCxn id="703" idx="3"/>
          </p:cNvCxnSpPr>
          <p:nvPr/>
        </p:nvCxnSpPr>
        <p:spPr>
          <a:xfrm rot="10800000">
            <a:off x="2265825" y="3530300"/>
            <a:ext cx="198900" cy="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46"/>
          <p:cNvCxnSpPr>
            <a:stCxn id="708" idx="2"/>
            <a:endCxn id="693" idx="0"/>
          </p:cNvCxnSpPr>
          <p:nvPr/>
        </p:nvCxnSpPr>
        <p:spPr>
          <a:xfrm>
            <a:off x="6283488" y="2508292"/>
            <a:ext cx="0" cy="1242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46"/>
          <p:cNvCxnSpPr>
            <a:stCxn id="693" idx="3"/>
            <a:endCxn id="694" idx="0"/>
          </p:cNvCxnSpPr>
          <p:nvPr/>
        </p:nvCxnSpPr>
        <p:spPr>
          <a:xfrm>
            <a:off x="6762450" y="2768267"/>
            <a:ext cx="646500" cy="288300"/>
          </a:xfrm>
          <a:prstGeom prst="bentConnector2">
            <a:avLst/>
          </a:prstGeom>
          <a:noFill/>
          <a:ln cap="flat" cmpd="sng" w="9525">
            <a:solidFill>
              <a:schemeClr val="dk2"/>
            </a:solidFill>
            <a:prstDash val="solid"/>
            <a:round/>
            <a:headEnd len="med" w="med" type="none"/>
            <a:tailEnd len="med" w="med" type="triangle"/>
          </a:ln>
        </p:spPr>
      </p:cxnSp>
      <p:cxnSp>
        <p:nvCxnSpPr>
          <p:cNvPr id="724" name="Google Shape;724;p46"/>
          <p:cNvCxnSpPr>
            <a:stCxn id="694" idx="2"/>
            <a:endCxn id="710" idx="3"/>
          </p:cNvCxnSpPr>
          <p:nvPr/>
        </p:nvCxnSpPr>
        <p:spPr>
          <a:xfrm rot="5400000">
            <a:off x="6984325" y="3105917"/>
            <a:ext cx="202500" cy="646500"/>
          </a:xfrm>
          <a:prstGeom prst="bentConnector2">
            <a:avLst/>
          </a:prstGeom>
          <a:noFill/>
          <a:ln cap="flat" cmpd="sng" w="9525">
            <a:solidFill>
              <a:schemeClr val="dk2"/>
            </a:solidFill>
            <a:prstDash val="solid"/>
            <a:round/>
            <a:headEnd len="med" w="med" type="none"/>
            <a:tailEnd len="med" w="med" type="triangle"/>
          </a:ln>
        </p:spPr>
      </p:cxnSp>
      <p:cxnSp>
        <p:nvCxnSpPr>
          <p:cNvPr id="725" name="Google Shape;725;p46"/>
          <p:cNvCxnSpPr>
            <a:stCxn id="694" idx="1"/>
            <a:endCxn id="693" idx="2"/>
          </p:cNvCxnSpPr>
          <p:nvPr/>
        </p:nvCxnSpPr>
        <p:spPr>
          <a:xfrm rot="10800000">
            <a:off x="6283375" y="2903867"/>
            <a:ext cx="646500" cy="288300"/>
          </a:xfrm>
          <a:prstGeom prst="bentConnector2">
            <a:avLst/>
          </a:prstGeom>
          <a:noFill/>
          <a:ln cap="flat" cmpd="sng" w="9525">
            <a:solidFill>
              <a:schemeClr val="dk2"/>
            </a:solidFill>
            <a:prstDash val="solid"/>
            <a:round/>
            <a:headEnd len="med" w="med" type="none"/>
            <a:tailEnd len="med" w="med" type="triangle"/>
          </a:ln>
        </p:spPr>
      </p:cxnSp>
      <p:cxnSp>
        <p:nvCxnSpPr>
          <p:cNvPr id="726" name="Google Shape;726;p46"/>
          <p:cNvCxnSpPr/>
          <p:nvPr/>
        </p:nvCxnSpPr>
        <p:spPr>
          <a:xfrm flipH="1">
            <a:off x="4504775" y="2041075"/>
            <a:ext cx="754200" cy="206400"/>
          </a:xfrm>
          <a:prstGeom prst="bentConnector3">
            <a:avLst>
              <a:gd fmla="val 0" name="adj1"/>
            </a:avLst>
          </a:prstGeom>
          <a:noFill/>
          <a:ln cap="flat" cmpd="sng" w="9525">
            <a:solidFill>
              <a:schemeClr val="dk2"/>
            </a:solidFill>
            <a:prstDash val="solid"/>
            <a:round/>
            <a:headEnd len="med" w="med" type="none"/>
            <a:tailEnd len="med" w="med" type="triangle"/>
          </a:ln>
        </p:spPr>
      </p:cxnSp>
      <p:sp>
        <p:nvSpPr>
          <p:cNvPr id="727" name="Google Shape;727;p46"/>
          <p:cNvSpPr/>
          <p:nvPr/>
        </p:nvSpPr>
        <p:spPr>
          <a:xfrm>
            <a:off x="3546875" y="2236800"/>
            <a:ext cx="957900" cy="271500"/>
          </a:xfrm>
          <a:prstGeom prst="roundRect">
            <a:avLst>
              <a:gd fmla="val 16667" name="adj"/>
            </a:avLst>
          </a:prstGeom>
          <a:solidFill>
            <a:srgbClr val="D9D9D9"/>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Création</a:t>
            </a:r>
            <a:endParaRPr sz="700"/>
          </a:p>
          <a:p>
            <a:pPr indent="0" lvl="0" marL="0" rtl="0" algn="ctr">
              <a:spcBef>
                <a:spcPts val="0"/>
              </a:spcBef>
              <a:spcAft>
                <a:spcPts val="0"/>
              </a:spcAft>
              <a:buNone/>
            </a:pPr>
            <a:r>
              <a:rPr lang="en" sz="700"/>
              <a:t>producteur</a:t>
            </a:r>
            <a:endParaRPr sz="700"/>
          </a:p>
        </p:txBody>
      </p:sp>
      <p:sp>
        <p:nvSpPr>
          <p:cNvPr id="728" name="Google Shape;728;p46"/>
          <p:cNvSpPr/>
          <p:nvPr/>
        </p:nvSpPr>
        <p:spPr>
          <a:xfrm>
            <a:off x="2439200" y="2220400"/>
            <a:ext cx="957900" cy="271500"/>
          </a:xfrm>
          <a:prstGeom prst="roundRect">
            <a:avLst>
              <a:gd fmla="val 16667" name="adj"/>
            </a:avLst>
          </a:prstGeom>
          <a:solidFill>
            <a:srgbClr val="FFF2CC"/>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Informations</a:t>
            </a:r>
            <a:endParaRPr sz="700"/>
          </a:p>
          <a:p>
            <a:pPr indent="0" lvl="0" marL="0" rtl="0" algn="ctr">
              <a:spcBef>
                <a:spcPts val="0"/>
              </a:spcBef>
              <a:spcAft>
                <a:spcPts val="0"/>
              </a:spcAft>
              <a:buNone/>
            </a:pPr>
            <a:r>
              <a:rPr lang="en" sz="700"/>
              <a:t>Serveur + topic</a:t>
            </a:r>
            <a:endParaRPr sz="700"/>
          </a:p>
        </p:txBody>
      </p:sp>
      <p:sp>
        <p:nvSpPr>
          <p:cNvPr id="729" name="Google Shape;729;p46"/>
          <p:cNvSpPr/>
          <p:nvPr/>
        </p:nvSpPr>
        <p:spPr>
          <a:xfrm>
            <a:off x="1331525" y="2946300"/>
            <a:ext cx="957900" cy="271500"/>
          </a:xfrm>
          <a:prstGeom prst="roundRect">
            <a:avLst>
              <a:gd fmla="val 16667" name="adj"/>
            </a:avLst>
          </a:prstGeom>
          <a:solidFill>
            <a:srgbClr val="C9DAF8"/>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Création</a:t>
            </a:r>
            <a:endParaRPr sz="700"/>
          </a:p>
          <a:p>
            <a:pPr indent="0" lvl="0" marL="0" rtl="0" algn="ctr">
              <a:spcBef>
                <a:spcPts val="0"/>
              </a:spcBef>
              <a:spcAft>
                <a:spcPts val="0"/>
              </a:spcAft>
              <a:buNone/>
            </a:pPr>
            <a:r>
              <a:rPr lang="en" sz="700"/>
              <a:t>c</a:t>
            </a:r>
            <a:r>
              <a:rPr lang="en" sz="700"/>
              <a:t>onsommateur</a:t>
            </a:r>
            <a:endParaRPr sz="700"/>
          </a:p>
        </p:txBody>
      </p:sp>
      <p:cxnSp>
        <p:nvCxnSpPr>
          <p:cNvPr id="730" name="Google Shape;730;p46"/>
          <p:cNvCxnSpPr/>
          <p:nvPr/>
        </p:nvCxnSpPr>
        <p:spPr>
          <a:xfrm>
            <a:off x="2289425" y="3108712"/>
            <a:ext cx="3748500" cy="282000"/>
          </a:xfrm>
          <a:prstGeom prst="bentConnector3">
            <a:avLst>
              <a:gd fmla="val 100003" name="adj1"/>
            </a:avLst>
          </a:prstGeom>
          <a:noFill/>
          <a:ln cap="flat" cmpd="sng" w="9525">
            <a:solidFill>
              <a:schemeClr val="dk2"/>
            </a:solidFill>
            <a:prstDash val="solid"/>
            <a:round/>
            <a:headEnd len="med" w="med" type="none"/>
            <a:tailEnd len="med" w="med" type="triangle"/>
          </a:ln>
        </p:spPr>
      </p:cxnSp>
      <p:cxnSp>
        <p:nvCxnSpPr>
          <p:cNvPr id="731" name="Google Shape;731;p46"/>
          <p:cNvCxnSpPr>
            <a:stCxn id="728" idx="1"/>
            <a:endCxn id="729" idx="0"/>
          </p:cNvCxnSpPr>
          <p:nvPr/>
        </p:nvCxnSpPr>
        <p:spPr>
          <a:xfrm flipH="1">
            <a:off x="1810400" y="2356150"/>
            <a:ext cx="628800" cy="5901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Modèle </a:t>
            </a:r>
            <a:r>
              <a:rPr lang="en"/>
              <a:t>: Entraînement et validation</a:t>
            </a:r>
            <a:endParaRPr/>
          </a:p>
        </p:txBody>
      </p:sp>
      <p:sp>
        <p:nvSpPr>
          <p:cNvPr id="737" name="Google Shape;737;p4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47"/>
          <p:cNvPicPr preferRelativeResize="0"/>
          <p:nvPr/>
        </p:nvPicPr>
        <p:blipFill>
          <a:blip r:embed="rId3">
            <a:alphaModFix/>
          </a:blip>
          <a:stretch>
            <a:fillRect/>
          </a:stretch>
        </p:blipFill>
        <p:spPr>
          <a:xfrm>
            <a:off x="599350" y="1798050"/>
            <a:ext cx="8194725" cy="3345450"/>
          </a:xfrm>
          <a:prstGeom prst="rect">
            <a:avLst/>
          </a:prstGeom>
          <a:noFill/>
          <a:ln>
            <a:noFill/>
          </a:ln>
        </p:spPr>
      </p:pic>
      <p:sp>
        <p:nvSpPr>
          <p:cNvPr id="739" name="Google Shape;739;p47"/>
          <p:cNvSpPr txBox="1"/>
          <p:nvPr/>
        </p:nvSpPr>
        <p:spPr>
          <a:xfrm>
            <a:off x="415650" y="871225"/>
            <a:ext cx="8312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Modèle LSTM : avec une fenêtre de 20 jours de mémoire.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Entraînement :  08-2017 —&gt; 05-2021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Validation :        </a:t>
            </a:r>
            <a:r>
              <a:rPr lang="en">
                <a:latin typeface="Roboto"/>
                <a:ea typeface="Roboto"/>
                <a:cs typeface="Roboto"/>
                <a:sym typeface="Roboto"/>
              </a:rPr>
              <a:t>05-2021 —&gt; 05-2021</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Modèle </a:t>
            </a:r>
            <a:r>
              <a:rPr lang="en"/>
              <a:t>: </a:t>
            </a:r>
            <a:r>
              <a:rPr lang="en"/>
              <a:t>Test</a:t>
            </a:r>
            <a:endParaRPr/>
          </a:p>
        </p:txBody>
      </p:sp>
      <p:sp>
        <p:nvSpPr>
          <p:cNvPr id="745" name="Google Shape;745;p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48"/>
          <p:cNvSpPr txBox="1"/>
          <p:nvPr/>
        </p:nvSpPr>
        <p:spPr>
          <a:xfrm>
            <a:off x="256150" y="723300"/>
            <a:ext cx="8267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200">
                <a:latin typeface="Roboto"/>
                <a:ea typeface="Roboto"/>
                <a:cs typeface="Roboto"/>
                <a:sym typeface="Roboto"/>
              </a:rPr>
              <a:t>Appliquer le modèle </a:t>
            </a:r>
            <a:r>
              <a:rPr lang="en" sz="1200">
                <a:latin typeface="Roboto"/>
                <a:ea typeface="Roboto"/>
                <a:cs typeface="Roboto"/>
                <a:sym typeface="Roboto"/>
              </a:rPr>
              <a:t>entraîné</a:t>
            </a:r>
            <a:r>
              <a:rPr lang="en" sz="1200">
                <a:latin typeface="Roboto"/>
                <a:ea typeface="Roboto"/>
                <a:cs typeface="Roboto"/>
                <a:sym typeface="Roboto"/>
              </a:rPr>
              <a:t> et stocké dans un fichier pickle, pour prédire les prix de (t+1) à partir de 06-2022</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747" name="Google Shape;747;p48"/>
          <p:cNvPicPr preferRelativeResize="0"/>
          <p:nvPr/>
        </p:nvPicPr>
        <p:blipFill>
          <a:blip r:embed="rId3">
            <a:alphaModFix/>
          </a:blip>
          <a:stretch>
            <a:fillRect/>
          </a:stretch>
        </p:blipFill>
        <p:spPr>
          <a:xfrm>
            <a:off x="599350" y="1253175"/>
            <a:ext cx="8194725" cy="3836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Notre équipe</a:t>
            </a:r>
            <a:endParaRPr/>
          </a:p>
          <a:p>
            <a:pPr indent="0" lvl="0" marL="0" rtl="0" algn="ctr">
              <a:spcBef>
                <a:spcPts val="400"/>
              </a:spcBef>
              <a:spcAft>
                <a:spcPts val="400"/>
              </a:spcAft>
              <a:buNone/>
            </a:pPr>
            <a:r>
              <a:rPr i="1" lang="en" sz="1600"/>
              <a:t>Une équipe pluridisciplinaire pour adresser un problème complexe</a:t>
            </a:r>
            <a:endParaRPr i="1" sz="1600"/>
          </a:p>
        </p:txBody>
      </p:sp>
      <p:pic>
        <p:nvPicPr>
          <p:cNvPr id="122" name="Google Shape;122;p16"/>
          <p:cNvPicPr preferRelativeResize="0"/>
          <p:nvPr/>
        </p:nvPicPr>
        <p:blipFill rotWithShape="1">
          <a:blip r:embed="rId3">
            <a:alphaModFix/>
          </a:blip>
          <a:srcRect b="9619" l="0" r="0" t="9611"/>
          <a:stretch/>
        </p:blipFill>
        <p:spPr>
          <a:xfrm>
            <a:off x="420725" y="1363020"/>
            <a:ext cx="1644300" cy="1644300"/>
          </a:xfrm>
          <a:prstGeom prst="ellipse">
            <a:avLst/>
          </a:prstGeom>
          <a:noFill/>
          <a:ln>
            <a:noFill/>
          </a:ln>
        </p:spPr>
      </p:pic>
      <p:pic>
        <p:nvPicPr>
          <p:cNvPr id="123" name="Google Shape;123;p16"/>
          <p:cNvPicPr preferRelativeResize="0"/>
          <p:nvPr/>
        </p:nvPicPr>
        <p:blipFill rotWithShape="1">
          <a:blip r:embed="rId4">
            <a:alphaModFix/>
          </a:blip>
          <a:srcRect b="9" l="0" r="0" t="9"/>
          <a:stretch/>
        </p:blipFill>
        <p:spPr>
          <a:xfrm>
            <a:off x="2638668" y="1363170"/>
            <a:ext cx="1644300" cy="1644000"/>
          </a:xfrm>
          <a:prstGeom prst="ellipse">
            <a:avLst/>
          </a:prstGeom>
          <a:noFill/>
          <a:ln>
            <a:noFill/>
          </a:ln>
        </p:spPr>
      </p:pic>
      <p:pic>
        <p:nvPicPr>
          <p:cNvPr id="124" name="Google Shape;124;p16"/>
          <p:cNvPicPr preferRelativeResize="0"/>
          <p:nvPr/>
        </p:nvPicPr>
        <p:blipFill rotWithShape="1">
          <a:blip r:embed="rId5">
            <a:alphaModFix/>
          </a:blip>
          <a:srcRect b="3297" l="0" r="0" t="3297"/>
          <a:stretch/>
        </p:blipFill>
        <p:spPr>
          <a:xfrm>
            <a:off x="4856629" y="1363008"/>
            <a:ext cx="1644300" cy="1644300"/>
          </a:xfrm>
          <a:prstGeom prst="ellipse">
            <a:avLst/>
          </a:prstGeom>
          <a:noFill/>
          <a:ln>
            <a:noFill/>
          </a:ln>
        </p:spPr>
      </p:pic>
      <p:sp>
        <p:nvSpPr>
          <p:cNvPr id="125" name="Google Shape;125;p16"/>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Sofia</a:t>
            </a:r>
            <a:endParaRPr sz="1800">
              <a:solidFill>
                <a:schemeClr val="dk1"/>
              </a:solidFill>
            </a:endParaRPr>
          </a:p>
        </p:txBody>
      </p:sp>
      <p:sp>
        <p:nvSpPr>
          <p:cNvPr id="126" name="Google Shape;126;p16"/>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Data Scientist</a:t>
            </a:r>
            <a:r>
              <a:rPr lang="en" sz="1200">
                <a:solidFill>
                  <a:schemeClr val="dk2"/>
                </a:solidFill>
              </a:rPr>
              <a:t> &amp; Statisticienne</a:t>
            </a:r>
            <a:endParaRPr sz="1200">
              <a:solidFill>
                <a:schemeClr val="dk2"/>
              </a:solidFill>
            </a:endParaRPr>
          </a:p>
        </p:txBody>
      </p:sp>
      <p:sp>
        <p:nvSpPr>
          <p:cNvPr id="127" name="Google Shape;127;p16"/>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Vianney</a:t>
            </a:r>
            <a:endParaRPr sz="1800">
              <a:solidFill>
                <a:schemeClr val="dk1"/>
              </a:solidFill>
            </a:endParaRPr>
          </a:p>
        </p:txBody>
      </p:sp>
      <p:sp>
        <p:nvSpPr>
          <p:cNvPr id="128" name="Google Shape;128;p16"/>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Marouane</a:t>
            </a:r>
            <a:endParaRPr sz="1800">
              <a:solidFill>
                <a:schemeClr val="dk1"/>
              </a:solidFill>
            </a:endParaRPr>
          </a:p>
        </p:txBody>
      </p:sp>
      <p:sp>
        <p:nvSpPr>
          <p:cNvPr id="129" name="Google Shape;129;p16"/>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Développeur</a:t>
            </a:r>
            <a:r>
              <a:rPr lang="en" sz="1200">
                <a:solidFill>
                  <a:schemeClr val="dk2"/>
                </a:solidFill>
              </a:rPr>
              <a:t> Full-stack</a:t>
            </a:r>
            <a:endParaRPr sz="1200">
              <a:solidFill>
                <a:schemeClr val="dk2"/>
              </a:solidFill>
            </a:endParaRPr>
          </a:p>
        </p:txBody>
      </p:sp>
      <p:sp>
        <p:nvSpPr>
          <p:cNvPr id="130" name="Google Shape;130;p16"/>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Analyste financier quantitatif</a:t>
            </a:r>
            <a:endParaRPr sz="1200">
              <a:solidFill>
                <a:schemeClr val="dk2"/>
              </a:solidFill>
            </a:endParaRPr>
          </a:p>
        </p:txBody>
      </p:sp>
      <p:pic>
        <p:nvPicPr>
          <p:cNvPr id="131" name="Google Shape;131;p16"/>
          <p:cNvPicPr preferRelativeResize="0"/>
          <p:nvPr/>
        </p:nvPicPr>
        <p:blipFill rotWithShape="1">
          <a:blip r:embed="rId6">
            <a:alphaModFix/>
          </a:blip>
          <a:srcRect b="0" l="641" r="641" t="0"/>
          <a:stretch/>
        </p:blipFill>
        <p:spPr>
          <a:xfrm>
            <a:off x="7074590" y="1363020"/>
            <a:ext cx="1644300" cy="1644300"/>
          </a:xfrm>
          <a:prstGeom prst="ellipse">
            <a:avLst/>
          </a:prstGeom>
          <a:noFill/>
          <a:ln>
            <a:noFill/>
          </a:ln>
        </p:spPr>
      </p:pic>
      <p:sp>
        <p:nvSpPr>
          <p:cNvPr id="132" name="Google Shape;132;p16"/>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Kevin</a:t>
            </a:r>
            <a:endParaRPr sz="1800">
              <a:solidFill>
                <a:schemeClr val="dk1"/>
              </a:solidFill>
            </a:endParaRPr>
          </a:p>
        </p:txBody>
      </p:sp>
      <p:sp>
        <p:nvSpPr>
          <p:cNvPr id="133" name="Google Shape;133;p16"/>
          <p:cNvSpPr txBox="1"/>
          <p:nvPr>
            <p:ph idx="4294967295" type="body"/>
          </p:nvPr>
        </p:nvSpPr>
        <p:spPr>
          <a:xfrm>
            <a:off x="6885600" y="3572419"/>
            <a:ext cx="20223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Consultant en management</a:t>
            </a:r>
            <a:endParaRPr sz="1200">
              <a:solidFill>
                <a:schemeClr val="dk2"/>
              </a:solidFill>
            </a:endParaRPr>
          </a:p>
        </p:txBody>
      </p:sp>
      <p:sp>
        <p:nvSpPr>
          <p:cNvPr id="134" name="Google Shape;134;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17"/>
          <p:cNvSpPr/>
          <p:nvPr/>
        </p:nvSpPr>
        <p:spPr>
          <a:xfrm>
            <a:off x="0" y="0"/>
            <a:ext cx="9144000" cy="5143500"/>
          </a:xfrm>
          <a:prstGeom prst="rect">
            <a:avLst/>
          </a:prstGeom>
          <a:solidFill>
            <a:srgbClr val="000000">
              <a:alpha val="7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txBox="1"/>
          <p:nvPr>
            <p:ph type="title"/>
          </p:nvPr>
        </p:nvSpPr>
        <p:spPr>
          <a:xfrm>
            <a:off x="490250" y="488250"/>
            <a:ext cx="8048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Objectif</a:t>
            </a:r>
            <a:r>
              <a:rPr b="1" lang="en" sz="4800"/>
              <a:t>: </a:t>
            </a:r>
            <a:r>
              <a:rPr lang="en" sz="4800"/>
              <a:t>Créer une architecture données pour du trading algorithmique</a:t>
            </a:r>
            <a:endParaRPr sz="4800"/>
          </a:p>
        </p:txBody>
      </p:sp>
      <p:sp>
        <p:nvSpPr>
          <p:cNvPr id="141" name="Google Shape;141;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 problème: la continuité de la donnée</a:t>
            </a:r>
            <a:endParaRPr/>
          </a:p>
        </p:txBody>
      </p:sp>
      <p:sp>
        <p:nvSpPr>
          <p:cNvPr id="147" name="Google Shape;147;p18"/>
          <p:cNvSpPr txBox="1"/>
          <p:nvPr>
            <p:ph idx="1" type="body"/>
          </p:nvPr>
        </p:nvSpPr>
        <p:spPr>
          <a:xfrm>
            <a:off x="471900" y="2278163"/>
            <a:ext cx="39999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Avec l’émergence du trading algorithmique, </a:t>
            </a:r>
            <a:r>
              <a:rPr b="1" lang="en" sz="1800"/>
              <a:t>la continuité de la donnée est un problème crucial</a:t>
            </a:r>
            <a:r>
              <a:rPr lang="en" sz="1800"/>
              <a:t> à adresser pour créer des </a:t>
            </a:r>
            <a:r>
              <a:rPr b="1" lang="en" sz="1800"/>
              <a:t>modèles financiers viables.</a:t>
            </a:r>
            <a:endParaRPr b="1" sz="1800"/>
          </a:p>
        </p:txBody>
      </p:sp>
      <p:pic>
        <p:nvPicPr>
          <p:cNvPr id="148" name="Google Shape;148;p18"/>
          <p:cNvPicPr preferRelativeResize="0"/>
          <p:nvPr/>
        </p:nvPicPr>
        <p:blipFill rotWithShape="1">
          <a:blip r:embed="rId3">
            <a:alphaModFix/>
          </a:blip>
          <a:srcRect b="0" l="0" r="1370" t="0"/>
          <a:stretch/>
        </p:blipFill>
        <p:spPr>
          <a:xfrm>
            <a:off x="4932625" y="2100600"/>
            <a:ext cx="3498775" cy="2393650"/>
          </a:xfrm>
          <a:prstGeom prst="rect">
            <a:avLst/>
          </a:prstGeom>
          <a:noFill/>
          <a:ln>
            <a:noFill/>
          </a:ln>
        </p:spPr>
      </p:pic>
      <p:sp>
        <p:nvSpPr>
          <p:cNvPr id="149" name="Google Shape;149;p18"/>
          <p:cNvSpPr txBox="1"/>
          <p:nvPr/>
        </p:nvSpPr>
        <p:spPr>
          <a:xfrm>
            <a:off x="567900" y="4570450"/>
            <a:ext cx="80082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9E9E9E"/>
                </a:solidFill>
                <a:latin typeface="Roboto"/>
                <a:ea typeface="Roboto"/>
                <a:cs typeface="Roboto"/>
                <a:sym typeface="Roboto"/>
              </a:rPr>
              <a:t>Algorithmic Trading Market Size, Share &amp; Trends Analysis Report By Solution, By Service, By Deployment, By Trading Types, By Types Of Traders, By Region, And Segment Forecasts, 2022 - 2030</a:t>
            </a:r>
            <a:endParaRPr sz="600">
              <a:solidFill>
                <a:srgbClr val="9E9E9E"/>
              </a:solidFill>
              <a:latin typeface="Roboto"/>
              <a:ea typeface="Roboto"/>
              <a:cs typeface="Roboto"/>
              <a:sym typeface="Roboto"/>
            </a:endParaRPr>
          </a:p>
        </p:txBody>
      </p:sp>
      <p:sp>
        <p:nvSpPr>
          <p:cNvPr id="150" name="Google Shape;150;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18"/>
          <p:cNvSpPr txBox="1"/>
          <p:nvPr/>
        </p:nvSpPr>
        <p:spPr>
          <a:xfrm>
            <a:off x="4932625" y="2571750"/>
            <a:ext cx="1832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0124D"/>
                </a:solidFill>
                <a:latin typeface="Roboto"/>
                <a:ea typeface="Roboto"/>
                <a:cs typeface="Roboto"/>
                <a:sym typeface="Roboto"/>
              </a:rPr>
              <a:t>CAGR</a:t>
            </a:r>
            <a:r>
              <a:rPr lang="en" sz="1700">
                <a:latin typeface="Roboto"/>
                <a:ea typeface="Roboto"/>
                <a:cs typeface="Roboto"/>
                <a:sym typeface="Roboto"/>
              </a:rPr>
              <a:t>: 12.7%</a:t>
            </a:r>
            <a:endParaRPr sz="1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9"/>
          <p:cNvPicPr preferRelativeResize="0"/>
          <p:nvPr/>
        </p:nvPicPr>
        <p:blipFill rotWithShape="1">
          <a:blip r:embed="rId3">
            <a:alphaModFix/>
          </a:blip>
          <a:srcRect b="0" l="20186" r="20180" t="0"/>
          <a:stretch/>
        </p:blipFill>
        <p:spPr>
          <a:xfrm>
            <a:off x="-9150" y="0"/>
            <a:ext cx="4594496" cy="5143500"/>
          </a:xfrm>
          <a:prstGeom prst="rect">
            <a:avLst/>
          </a:prstGeom>
          <a:noFill/>
          <a:ln>
            <a:noFill/>
          </a:ln>
        </p:spPr>
      </p:pic>
      <p:sp>
        <p:nvSpPr>
          <p:cNvPr id="157" name="Google Shape;157;p19"/>
          <p:cNvSpPr/>
          <p:nvPr/>
        </p:nvSpPr>
        <p:spPr>
          <a:xfrm>
            <a:off x="-7050" y="0"/>
            <a:ext cx="4594500" cy="5143500"/>
          </a:xfrm>
          <a:prstGeom prst="rect">
            <a:avLst/>
          </a:prstGeom>
          <a:solidFill>
            <a:srgbClr val="000000">
              <a:alpha val="7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La</a:t>
            </a:r>
            <a:r>
              <a:rPr lang="en">
                <a:solidFill>
                  <a:schemeClr val="lt1"/>
                </a:solidFill>
              </a:rPr>
              <a:t> solution</a:t>
            </a:r>
            <a:endParaRPr>
              <a:solidFill>
                <a:schemeClr val="lt1"/>
              </a:solidFill>
            </a:endParaRPr>
          </a:p>
        </p:txBody>
      </p:sp>
      <p:sp>
        <p:nvSpPr>
          <p:cNvPr id="159" name="Google Shape;159;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Une </a:t>
            </a:r>
            <a:r>
              <a:rPr b="1" lang="en" sz="2400"/>
              <a:t>architecture simple</a:t>
            </a:r>
            <a:r>
              <a:rPr lang="en" sz="2400"/>
              <a:t> </a:t>
            </a:r>
            <a:r>
              <a:rPr b="1" lang="en" sz="2400"/>
              <a:t>à déployer</a:t>
            </a:r>
            <a:r>
              <a:rPr lang="en" sz="2400"/>
              <a:t> permettant la </a:t>
            </a:r>
            <a:r>
              <a:rPr b="1" lang="en" sz="2400"/>
              <a:t>continuité de données financières</a:t>
            </a:r>
            <a:endParaRPr b="1" sz="2400"/>
          </a:p>
        </p:txBody>
      </p:sp>
      <p:sp>
        <p:nvSpPr>
          <p:cNvPr id="160" name="Google Shape;160;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Notre objectif de résultat</a:t>
            </a:r>
            <a:endParaRPr/>
          </a:p>
        </p:txBody>
      </p:sp>
      <p:sp>
        <p:nvSpPr>
          <p:cNvPr id="166" name="Google Shape;166;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0"/>
          <p:cNvPicPr preferRelativeResize="0"/>
          <p:nvPr/>
        </p:nvPicPr>
        <p:blipFill>
          <a:blip r:embed="rId3">
            <a:alphaModFix/>
          </a:blip>
          <a:stretch>
            <a:fillRect/>
          </a:stretch>
        </p:blipFill>
        <p:spPr>
          <a:xfrm>
            <a:off x="505363" y="771450"/>
            <a:ext cx="8012385" cy="377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71" name="Shape 171"/>
        <p:cNvGrpSpPr/>
        <p:nvPr/>
      </p:nvGrpSpPr>
      <p:grpSpPr>
        <a:xfrm>
          <a:off x="0" y="0"/>
          <a:ext cx="0" cy="0"/>
          <a:chOff x="0" y="0"/>
          <a:chExt cx="0" cy="0"/>
        </a:xfrm>
      </p:grpSpPr>
      <p:sp>
        <p:nvSpPr>
          <p:cNvPr id="172" name="Google Shape;172;p2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Roboto Medium"/>
                <a:ea typeface="Roboto Medium"/>
                <a:cs typeface="Roboto Medium"/>
                <a:sym typeface="Roboto Medium"/>
              </a:rPr>
              <a:t>ARCHITECTURE SOLUTION</a:t>
            </a:r>
            <a:endParaRPr sz="3000">
              <a:latin typeface="Roboto Medium"/>
              <a:ea typeface="Roboto Medium"/>
              <a:cs typeface="Roboto Medium"/>
              <a:sym typeface="Roboto Medium"/>
            </a:endParaRPr>
          </a:p>
        </p:txBody>
      </p:sp>
      <p:sp>
        <p:nvSpPr>
          <p:cNvPr id="173" name="Google Shape;173;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